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8"/>
  </p:notesMasterIdLst>
  <p:sldIdLst>
    <p:sldId id="265" r:id="rId3"/>
    <p:sldId id="262" r:id="rId4"/>
    <p:sldId id="264" r:id="rId5"/>
    <p:sldId id="266" r:id="rId6"/>
    <p:sldId id="263" r:id="rId7"/>
    <p:sldId id="261" r:id="rId8"/>
    <p:sldId id="260" r:id="rId9"/>
    <p:sldId id="259" r:id="rId10"/>
    <p:sldId id="269" r:id="rId11"/>
    <p:sldId id="278" r:id="rId12"/>
    <p:sldId id="256" r:id="rId13"/>
    <p:sldId id="274" r:id="rId14"/>
    <p:sldId id="277" r:id="rId15"/>
    <p:sldId id="267" r:id="rId16"/>
    <p:sldId id="26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EDCF"/>
    <a:srgbClr val="F5801F"/>
    <a:srgbClr val="FFFF66"/>
    <a:srgbClr val="CC3300"/>
    <a:srgbClr val="FFFFCC"/>
    <a:srgbClr val="00A2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1087" autoAdjust="0"/>
  </p:normalViewPr>
  <p:slideViewPr>
    <p:cSldViewPr showGuides="1">
      <p:cViewPr varScale="1">
        <p:scale>
          <a:sx n="116" d="100"/>
          <a:sy n="116" d="100"/>
        </p:scale>
        <p:origin x="618"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31F458-297E-42FD-85AA-B42138C66462}" type="datetimeFigureOut">
              <a:rPr lang="en-US" smtClean="0"/>
              <a:pPr/>
              <a:t>8/9/2017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3C6242-4B4C-4A8A-B761-684DE6665D6E}" type="slidenum">
              <a:rPr lang="en-US" smtClean="0"/>
              <a:pPr/>
              <a:t>‹Nº›</a:t>
            </a:fld>
            <a:endParaRPr lang="en-US"/>
          </a:p>
        </p:txBody>
      </p:sp>
    </p:spTree>
    <p:extLst>
      <p:ext uri="{BB962C8B-B14F-4D97-AF65-F5344CB8AC3E}">
        <p14:creationId xmlns:p14="http://schemas.microsoft.com/office/powerpoint/2010/main" val="1489812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smtClean="0"/>
          </a:p>
        </p:txBody>
      </p:sp>
      <p:sp>
        <p:nvSpPr>
          <p:cNvPr id="4" name="Slide Number Placeholder 3"/>
          <p:cNvSpPr>
            <a:spLocks noGrp="1"/>
          </p:cNvSpPr>
          <p:nvPr>
            <p:ph type="sldNum" sz="quarter" idx="10"/>
          </p:nvPr>
        </p:nvSpPr>
        <p:spPr/>
        <p:txBody>
          <a:bodyPr/>
          <a:lstStyle/>
          <a:p>
            <a:pPr algn="r" defTabSz="914400">
              <a:buNone/>
            </a:pPr>
            <a:fld id="{D93C6242-4B4C-4A8A-B761-684DE6665D6E}" type="slidenum">
              <a:rPr lang="en-US" sz="1200" b="0" i="0">
                <a:latin typeface="Calibri"/>
                <a:ea typeface="+mn-ea"/>
                <a:cs typeface="+mn-cs"/>
              </a:rPr>
              <a:t>11</a:t>
            </a:fld>
            <a:endParaRPr lang="en-US" sz="1200" b="0" i="0">
              <a:latin typeface="Calibri"/>
              <a:ea typeface="+mn-ea"/>
              <a:cs typeface="+mn-cs"/>
            </a:endParaRPr>
          </a:p>
        </p:txBody>
      </p:sp>
    </p:spTree>
    <p:extLst>
      <p:ext uri="{BB962C8B-B14F-4D97-AF65-F5344CB8AC3E}">
        <p14:creationId xmlns:p14="http://schemas.microsoft.com/office/powerpoint/2010/main" val="1030459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B496F5-A021-4446-9C24-57D08D7801D7}" type="datetimeFigureOut">
              <a:rPr lang="en-US" smtClean="0"/>
              <a:pPr/>
              <a:t>8/9/2017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712A37-B3B3-44BC-A348-71BA0F9AEC58}" type="slidenum">
              <a:rPr lang="en-US" smtClean="0"/>
              <a:pPr/>
              <a:t>‹Nº›</a:t>
            </a:fld>
            <a:endParaRPr lang="en-US"/>
          </a:p>
        </p:txBody>
      </p:sp>
    </p:spTree>
    <p:extLst>
      <p:ext uri="{BB962C8B-B14F-4D97-AF65-F5344CB8AC3E}">
        <p14:creationId xmlns:p14="http://schemas.microsoft.com/office/powerpoint/2010/main" val="42672147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B496F5-A021-4446-9C24-57D08D7801D7}" type="datetimeFigureOut">
              <a:rPr lang="en-US" smtClean="0"/>
              <a:pPr/>
              <a:t>8/9/2017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712A37-B3B3-44BC-A348-71BA0F9AEC58}" type="slidenum">
              <a:rPr lang="en-US" smtClean="0"/>
              <a:pPr/>
              <a:t>‹Nº›</a:t>
            </a:fld>
            <a:endParaRPr lang="en-US"/>
          </a:p>
        </p:txBody>
      </p:sp>
    </p:spTree>
    <p:extLst>
      <p:ext uri="{BB962C8B-B14F-4D97-AF65-F5344CB8AC3E}">
        <p14:creationId xmlns:p14="http://schemas.microsoft.com/office/powerpoint/2010/main" val="2312408729"/>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4.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12762" y="692696"/>
            <a:ext cx="5256584" cy="5832648"/>
          </a:xfrm>
          <a:prstGeom prst="rect">
            <a:avLst/>
          </a:prstGeom>
        </p:spPr>
      </p:pic>
      <p:pic>
        <p:nvPicPr>
          <p:cNvPr id="7" name="Imagen 6"/>
          <p:cNvPicPr>
            <a:picLocks noChangeAspect="1"/>
          </p:cNvPicPr>
          <p:nvPr/>
        </p:nvPicPr>
        <p:blipFill>
          <a:blip r:embed="rId4"/>
          <a:stretch>
            <a:fillRect/>
          </a:stretch>
        </p:blipFill>
        <p:spPr>
          <a:xfrm>
            <a:off x="1830002" y="1052736"/>
            <a:ext cx="1828959" cy="408467"/>
          </a:xfrm>
          <a:prstGeom prst="rect">
            <a:avLst/>
          </a:prstGeom>
        </p:spPr>
      </p:pic>
      <p:pic>
        <p:nvPicPr>
          <p:cNvPr id="8" name="Imagen 7"/>
          <p:cNvPicPr>
            <a:picLocks noChangeAspect="1"/>
          </p:cNvPicPr>
          <p:nvPr/>
        </p:nvPicPr>
        <p:blipFill>
          <a:blip r:embed="rId5"/>
          <a:stretch>
            <a:fillRect/>
          </a:stretch>
        </p:blipFill>
        <p:spPr>
          <a:xfrm>
            <a:off x="1701050" y="5828011"/>
            <a:ext cx="1828959" cy="402371"/>
          </a:xfrm>
          <a:prstGeom prst="rect">
            <a:avLst/>
          </a:prstGeom>
        </p:spPr>
      </p:pic>
      <p:sp>
        <p:nvSpPr>
          <p:cNvPr id="9" name="Rectángulo 8"/>
          <p:cNvSpPr/>
          <p:nvPr/>
        </p:nvSpPr>
        <p:spPr>
          <a:xfrm>
            <a:off x="-14137" y="1456071"/>
            <a:ext cx="5112568" cy="4708981"/>
          </a:xfrm>
          <a:prstGeom prst="rect">
            <a:avLst/>
          </a:prstGeom>
        </p:spPr>
        <p:txBody>
          <a:bodyPr wrap="square">
            <a:spAutoFit/>
          </a:bodyPr>
          <a:lstStyle/>
          <a:p>
            <a:pPr lvl="0" algn="ctr"/>
            <a:r>
              <a:rPr lang="en-US" sz="3200" dirty="0">
                <a:solidFill>
                  <a:prstClr val="white"/>
                </a:solidFill>
                <a:latin typeface="Constantia"/>
              </a:rPr>
              <a:t>MX FITO </a:t>
            </a:r>
            <a:r>
              <a:rPr lang="es-CO" sz="3200" dirty="0" smtClean="0">
                <a:solidFill>
                  <a:prstClr val="white"/>
                </a:solidFill>
                <a:latin typeface="Constantia"/>
              </a:rPr>
              <a:t>TERAPÉUTICOS</a:t>
            </a:r>
            <a:r>
              <a:rPr lang="en-US" sz="3200" dirty="0" smtClean="0">
                <a:solidFill>
                  <a:prstClr val="white"/>
                </a:solidFill>
                <a:latin typeface="Constantia"/>
              </a:rPr>
              <a:t> </a:t>
            </a:r>
            <a:r>
              <a:rPr lang="en-US" sz="3200" dirty="0">
                <a:solidFill>
                  <a:prstClr val="white"/>
                </a:solidFill>
                <a:latin typeface="Constantia"/>
              </a:rPr>
              <a:t>Y </a:t>
            </a:r>
            <a:r>
              <a:rPr lang="en-US" sz="3200" dirty="0" smtClean="0">
                <a:solidFill>
                  <a:prstClr val="white"/>
                </a:solidFill>
                <a:latin typeface="Constantia"/>
              </a:rPr>
              <a:t>HOMEOPATICOS</a:t>
            </a:r>
          </a:p>
          <a:p>
            <a:pPr lvl="0" algn="ctr"/>
            <a:endParaRPr lang="en-US" sz="3200" dirty="0">
              <a:solidFill>
                <a:prstClr val="white"/>
              </a:solidFill>
              <a:latin typeface="Constantia"/>
            </a:endParaRPr>
          </a:p>
          <a:p>
            <a:pPr lvl="0" algn="ctr"/>
            <a:endParaRPr lang="en-US" sz="3200" dirty="0" smtClean="0">
              <a:solidFill>
                <a:prstClr val="white"/>
              </a:solidFill>
              <a:latin typeface="Constantia"/>
            </a:endParaRPr>
          </a:p>
          <a:p>
            <a:pPr lvl="0" algn="ctr"/>
            <a:endParaRPr lang="en-US" sz="3200" dirty="0">
              <a:solidFill>
                <a:prstClr val="white"/>
              </a:solidFill>
              <a:latin typeface="Constantia"/>
            </a:endParaRPr>
          </a:p>
          <a:p>
            <a:pPr lvl="0" algn="ctr"/>
            <a:r>
              <a:rPr lang="en-US" sz="2000" dirty="0" smtClean="0">
                <a:solidFill>
                  <a:prstClr val="white"/>
                </a:solidFill>
                <a:latin typeface="Constantia"/>
              </a:rPr>
              <a:t>GHISELL MARIN</a:t>
            </a:r>
          </a:p>
          <a:p>
            <a:pPr lvl="0" algn="ctr"/>
            <a:r>
              <a:rPr lang="en-US" sz="2000" dirty="0" smtClean="0">
                <a:solidFill>
                  <a:prstClr val="white"/>
                </a:solidFill>
                <a:latin typeface="Constantia"/>
              </a:rPr>
              <a:t>BETSY RIASCOS</a:t>
            </a:r>
          </a:p>
          <a:p>
            <a:pPr lvl="0" algn="ctr"/>
            <a:endParaRPr lang="en-US" sz="2000" dirty="0">
              <a:solidFill>
                <a:prstClr val="white"/>
              </a:solidFill>
              <a:latin typeface="Constantia"/>
            </a:endParaRPr>
          </a:p>
          <a:p>
            <a:pPr lvl="0" algn="ctr"/>
            <a:endParaRPr lang="en-US" sz="2000" dirty="0" smtClean="0">
              <a:solidFill>
                <a:prstClr val="white"/>
              </a:solidFill>
              <a:latin typeface="Constantia"/>
            </a:endParaRPr>
          </a:p>
          <a:p>
            <a:pPr lvl="0" algn="ctr"/>
            <a:r>
              <a:rPr lang="en-US" sz="2000" dirty="0" smtClean="0">
                <a:solidFill>
                  <a:prstClr val="white"/>
                </a:solidFill>
                <a:latin typeface="Constantia"/>
              </a:rPr>
              <a:t>AUX. </a:t>
            </a:r>
            <a:r>
              <a:rPr lang="en-US" sz="2000" dirty="0" err="1" smtClean="0">
                <a:solidFill>
                  <a:prstClr val="white"/>
                </a:solidFill>
                <a:latin typeface="Constantia"/>
              </a:rPr>
              <a:t>SERVICIOS</a:t>
            </a:r>
            <a:r>
              <a:rPr lang="en-US" sz="2000" dirty="0" smtClean="0">
                <a:solidFill>
                  <a:prstClr val="white"/>
                </a:solidFill>
                <a:latin typeface="Constantia"/>
              </a:rPr>
              <a:t> </a:t>
            </a:r>
            <a:r>
              <a:rPr lang="en-US" sz="2000" dirty="0" err="1" smtClean="0">
                <a:solidFill>
                  <a:prstClr val="white"/>
                </a:solidFill>
                <a:latin typeface="Constantia"/>
              </a:rPr>
              <a:t>FARMACEUTICOS</a:t>
            </a:r>
            <a:endParaRPr lang="en-US" sz="2000" dirty="0" smtClean="0">
              <a:solidFill>
                <a:prstClr val="white"/>
              </a:solidFill>
              <a:latin typeface="Constantia"/>
            </a:endParaRPr>
          </a:p>
          <a:p>
            <a:pPr lvl="0" algn="ctr"/>
            <a:r>
              <a:rPr lang="en-US" sz="2000" dirty="0" err="1" smtClean="0">
                <a:solidFill>
                  <a:prstClr val="white"/>
                </a:solidFill>
                <a:latin typeface="Constantia"/>
              </a:rPr>
              <a:t>CENAL</a:t>
            </a:r>
            <a:endParaRPr lang="en-US" sz="2000" dirty="0" smtClean="0">
              <a:solidFill>
                <a:prstClr val="white"/>
              </a:solidFill>
              <a:latin typeface="Constantia"/>
            </a:endParaRPr>
          </a:p>
          <a:p>
            <a:pPr lvl="0" algn="ctr"/>
            <a:endParaRPr lang="en-US" sz="2000" dirty="0">
              <a:solidFill>
                <a:prstClr val="white"/>
              </a:solidFill>
              <a:latin typeface="Constantia"/>
            </a:endParaRPr>
          </a:p>
        </p:txBody>
      </p:sp>
    </p:spTree>
    <p:extLst>
      <p:ext uri="{BB962C8B-B14F-4D97-AF65-F5344CB8AC3E}">
        <p14:creationId xmlns:p14="http://schemas.microsoft.com/office/powerpoint/2010/main" val="4180608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0" y="1017832"/>
            <a:ext cx="5256584" cy="5832648"/>
          </a:xfrm>
          <a:prstGeom prst="rect">
            <a:avLst/>
          </a:prstGeom>
        </p:spPr>
      </p:pic>
      <p:pic>
        <p:nvPicPr>
          <p:cNvPr id="7" name="Imagen 6"/>
          <p:cNvPicPr>
            <a:picLocks noChangeAspect="1"/>
          </p:cNvPicPr>
          <p:nvPr/>
        </p:nvPicPr>
        <p:blipFill>
          <a:blip r:embed="rId4"/>
          <a:stretch>
            <a:fillRect/>
          </a:stretch>
        </p:blipFill>
        <p:spPr>
          <a:xfrm>
            <a:off x="1619672" y="1386354"/>
            <a:ext cx="1828959" cy="408467"/>
          </a:xfrm>
          <a:prstGeom prst="rect">
            <a:avLst/>
          </a:prstGeom>
        </p:spPr>
      </p:pic>
      <p:pic>
        <p:nvPicPr>
          <p:cNvPr id="8" name="Imagen 7"/>
          <p:cNvPicPr>
            <a:picLocks noChangeAspect="1"/>
          </p:cNvPicPr>
          <p:nvPr/>
        </p:nvPicPr>
        <p:blipFill>
          <a:blip r:embed="rId5"/>
          <a:stretch>
            <a:fillRect/>
          </a:stretch>
        </p:blipFill>
        <p:spPr>
          <a:xfrm>
            <a:off x="1562727" y="5517232"/>
            <a:ext cx="1828959" cy="402371"/>
          </a:xfrm>
          <a:prstGeom prst="rect">
            <a:avLst/>
          </a:prstGeom>
        </p:spPr>
      </p:pic>
      <p:sp>
        <p:nvSpPr>
          <p:cNvPr id="2" name="Rectángulo 1"/>
          <p:cNvSpPr/>
          <p:nvPr/>
        </p:nvSpPr>
        <p:spPr>
          <a:xfrm>
            <a:off x="677515" y="2276872"/>
            <a:ext cx="3901553" cy="2585323"/>
          </a:xfrm>
          <a:prstGeom prst="rect">
            <a:avLst/>
          </a:prstGeom>
        </p:spPr>
        <p:txBody>
          <a:bodyPr wrap="square">
            <a:spAutoFit/>
          </a:bodyPr>
          <a:lstStyle/>
          <a:p>
            <a:r>
              <a:rPr lang="es-CO" dirty="0"/>
              <a:t>¿Qué es la homeopatía?</a:t>
            </a:r>
          </a:p>
          <a:p>
            <a:r>
              <a:rPr lang="es-CO" dirty="0"/>
              <a:t>La homeopatía es un método terapéutico que se basa en la ley de similitud o de los semejantes, la cual afirma que una sustancia que provoca determinados síntomas en una persona sana, en pequeñas cantidades, es capaz de curar los mismos síntomas o semejantes en una persona enferma</a:t>
            </a:r>
          </a:p>
        </p:txBody>
      </p:sp>
      <p:pic>
        <p:nvPicPr>
          <p:cNvPr id="4" name="Imagen 3"/>
          <p:cNvPicPr>
            <a:picLocks noChangeAspect="1"/>
          </p:cNvPicPr>
          <p:nvPr/>
        </p:nvPicPr>
        <p:blipFill>
          <a:blip r:embed="rId6"/>
          <a:stretch>
            <a:fillRect/>
          </a:stretch>
        </p:blipFill>
        <p:spPr>
          <a:xfrm>
            <a:off x="2699792" y="233561"/>
            <a:ext cx="3871296" cy="597460"/>
          </a:xfrm>
          <a:prstGeom prst="rect">
            <a:avLst/>
          </a:prstGeom>
        </p:spPr>
      </p:pic>
    </p:spTree>
    <p:extLst>
      <p:ext uri="{BB962C8B-B14F-4D97-AF65-F5344CB8AC3E}">
        <p14:creationId xmlns:p14="http://schemas.microsoft.com/office/powerpoint/2010/main" val="782158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67544" y="1225689"/>
            <a:ext cx="8208912" cy="4801314"/>
          </a:xfrm>
          <a:prstGeom prst="rect">
            <a:avLst/>
          </a:prstGeom>
          <a:solidFill>
            <a:schemeClr val="bg1"/>
          </a:solidFill>
        </p:spPr>
        <p:txBody>
          <a:bodyPr wrap="square" rtlCol="0">
            <a:spAutoFit/>
          </a:bodyPr>
          <a:lstStyle/>
          <a:p>
            <a:r>
              <a:rPr lang="es-CO" sz="1600" dirty="0"/>
              <a:t>Decreto 3554 de 2004 </a:t>
            </a:r>
            <a:r>
              <a:rPr lang="es-CO" sz="1600" dirty="0" smtClean="0"/>
              <a:t>Por </a:t>
            </a:r>
            <a:r>
              <a:rPr lang="es-CO" sz="1600" dirty="0"/>
              <a:t>el cual se regula el régimen de registro sanitario, vigilancia y control sanitario de los medicamentos homeopáticos para uso humano y se dictan otras disposiciones </a:t>
            </a:r>
            <a:endParaRPr lang="es-CO" sz="1600" dirty="0" smtClean="0"/>
          </a:p>
          <a:p>
            <a:endParaRPr lang="es-CO" sz="1600" dirty="0"/>
          </a:p>
          <a:p>
            <a:r>
              <a:rPr lang="es-CO" sz="1600" dirty="0"/>
              <a:t>Decreto 1737 de 2005 Homeopáticos</a:t>
            </a:r>
          </a:p>
          <a:p>
            <a:r>
              <a:rPr lang="es-CO" sz="1600" dirty="0"/>
              <a:t>Por el cual se reglamenta la preparación, distribución, dispensación,</a:t>
            </a:r>
          </a:p>
          <a:p>
            <a:r>
              <a:rPr lang="es-CO" sz="1600" dirty="0"/>
              <a:t>comercialización, etiquetado, rotulado y empaque de los medicamentos</a:t>
            </a:r>
          </a:p>
          <a:p>
            <a:r>
              <a:rPr lang="es-CO" sz="1600" dirty="0"/>
              <a:t>homeopáticos magistrales y oficinales y se dictan otras disposiciones.</a:t>
            </a:r>
          </a:p>
          <a:p>
            <a:endParaRPr lang="es-CO" sz="1600" dirty="0" smtClean="0"/>
          </a:p>
          <a:p>
            <a:r>
              <a:rPr lang="es-CO" sz="1600" dirty="0"/>
              <a:t>Decreto 4664 de 2006 Homeopáticos Por el cual se modifica el Decreto 1737 de 2005 y se dictan </a:t>
            </a:r>
            <a:r>
              <a:rPr lang="es-CO" sz="1600" dirty="0" smtClean="0"/>
              <a:t>otras disposiciones</a:t>
            </a:r>
            <a:endParaRPr lang="es-CO" sz="1600" dirty="0"/>
          </a:p>
          <a:p>
            <a:r>
              <a:rPr lang="es-CO" sz="1600" dirty="0"/>
              <a:t>Decreto 1861 de 2006 Homeopáticos Por el cual se modifica y adiciona el Decreto 3554 de 2004 y se </a:t>
            </a:r>
            <a:r>
              <a:rPr lang="es-CO" sz="1600" dirty="0" smtClean="0"/>
              <a:t>dictan otras </a:t>
            </a:r>
            <a:r>
              <a:rPr lang="es-CO" sz="1600" dirty="0"/>
              <a:t>disposiciones.</a:t>
            </a:r>
          </a:p>
          <a:p>
            <a:r>
              <a:rPr lang="es-CO" sz="1600" dirty="0"/>
              <a:t>Decreto 4858 de 2007 Homeopáticos Por el cual se modifica el artículo 26 del Decreto 1861 de </a:t>
            </a:r>
            <a:r>
              <a:rPr lang="es-CO" sz="1600" dirty="0" smtClean="0"/>
              <a:t>2006</a:t>
            </a:r>
          </a:p>
          <a:p>
            <a:endParaRPr lang="es-CO" sz="1600" dirty="0" smtClean="0"/>
          </a:p>
          <a:p>
            <a:r>
              <a:rPr lang="es-CO" sz="1600" dirty="0"/>
              <a:t>Resolución 4594 de</a:t>
            </a:r>
          </a:p>
          <a:p>
            <a:r>
              <a:rPr lang="es-CO" sz="1600" dirty="0"/>
              <a:t>2007 Homeopáticos Por la cual se expide el Manual de Buenas Prácticas de Manufactura para</a:t>
            </a:r>
          </a:p>
          <a:p>
            <a:r>
              <a:rPr lang="es-CO" sz="1600" dirty="0"/>
              <a:t>Medicamentos Homeopáticos y se dictan otras disposiciones.</a:t>
            </a:r>
          </a:p>
          <a:p>
            <a:endParaRPr lang="es-CO" dirty="0"/>
          </a:p>
        </p:txBody>
      </p:sp>
      <p:sp>
        <p:nvSpPr>
          <p:cNvPr id="3" name="Rectángulo 2"/>
          <p:cNvSpPr/>
          <p:nvPr/>
        </p:nvSpPr>
        <p:spPr>
          <a:xfrm>
            <a:off x="2138385" y="302359"/>
            <a:ext cx="4867230" cy="923330"/>
          </a:xfrm>
          <a:prstGeom prst="rect">
            <a:avLst/>
          </a:prstGeom>
          <a:noFill/>
        </p:spPr>
        <p:txBody>
          <a:bodyPr wrap="none" lIns="91440" tIns="45720" rIns="91440" bIns="45720">
            <a:spAutoFit/>
          </a:bodyPr>
          <a:lstStyle/>
          <a:p>
            <a:pPr algn="ctr"/>
            <a:r>
              <a:rPr lang="es-ES" sz="5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NORMATIVIDAD</a:t>
            </a:r>
            <a:endParaRPr lang="es-E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1943926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1000" r="-21000"/>
          </a:stretch>
        </a:blipFill>
        <a:effectLst/>
      </p:bgPr>
    </p:bg>
    <p:spTree>
      <p:nvGrpSpPr>
        <p:cNvPr id="1" name=""/>
        <p:cNvGrpSpPr/>
        <p:nvPr/>
      </p:nvGrpSpPr>
      <p:grpSpPr>
        <a:xfrm>
          <a:off x="0" y="0"/>
          <a:ext cx="0" cy="0"/>
          <a:chOff x="0" y="0"/>
          <a:chExt cx="0" cy="0"/>
        </a:xfrm>
      </p:grpSpPr>
      <p:sp>
        <p:nvSpPr>
          <p:cNvPr id="3" name="Rectángulo 2"/>
          <p:cNvSpPr/>
          <p:nvPr/>
        </p:nvSpPr>
        <p:spPr>
          <a:xfrm>
            <a:off x="1742017" y="332656"/>
            <a:ext cx="6007350" cy="923330"/>
          </a:xfrm>
          <a:prstGeom prst="rect">
            <a:avLst/>
          </a:prstGeom>
          <a:noFill/>
        </p:spPr>
        <p:txBody>
          <a:bodyPr wrap="none" lIns="91440" tIns="45720" rIns="91440" bIns="45720">
            <a:spAutoFit/>
          </a:bodyPr>
          <a:lstStyle/>
          <a:p>
            <a:pPr algn="ctr"/>
            <a:r>
              <a:rPr lang="es-ES" sz="5400" b="1" cap="none" spc="0" dirty="0" smtClean="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MX HOMEOPÁTICOS</a:t>
            </a:r>
            <a:endParaRPr lang="es-ES" sz="5400" b="1" cap="none" spc="0"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endParaRPr>
          </a:p>
        </p:txBody>
      </p:sp>
      <p:sp>
        <p:nvSpPr>
          <p:cNvPr id="7" name="Rectángulo 6"/>
          <p:cNvSpPr/>
          <p:nvPr/>
        </p:nvSpPr>
        <p:spPr>
          <a:xfrm>
            <a:off x="467544" y="1556792"/>
            <a:ext cx="4572000" cy="2585323"/>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es-CO" dirty="0"/>
              <a:t>Los medicamentos o remedios homeopáticos son elaborados mediante sucesivas diluciones en agua o alcohol, de manera que la sustancia original que produce los efectos de la enfermedad quede reducida a una cantidad infinitesimal. Los productos que se utilizan para elaborar estos remedios pueden ser de origen animal, vegetal o químicos (minerales u orgánicos)</a:t>
            </a:r>
            <a:endParaRPr lang="es-CO" dirty="0"/>
          </a:p>
        </p:txBody>
      </p:sp>
    </p:spTree>
    <p:extLst>
      <p:ext uri="{BB962C8B-B14F-4D97-AF65-F5344CB8AC3E}">
        <p14:creationId xmlns:p14="http://schemas.microsoft.com/office/powerpoint/2010/main" val="1443450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1000" r="-21000"/>
          </a:stretch>
        </a:blipFill>
        <a:effectLst/>
      </p:bgPr>
    </p:bg>
    <p:spTree>
      <p:nvGrpSpPr>
        <p:cNvPr id="1" name=""/>
        <p:cNvGrpSpPr/>
        <p:nvPr/>
      </p:nvGrpSpPr>
      <p:grpSpPr>
        <a:xfrm>
          <a:off x="0" y="0"/>
          <a:ext cx="0" cy="0"/>
          <a:chOff x="0" y="0"/>
          <a:chExt cx="0" cy="0"/>
        </a:xfrm>
      </p:grpSpPr>
      <p:sp>
        <p:nvSpPr>
          <p:cNvPr id="3" name="Rectángulo 2"/>
          <p:cNvSpPr/>
          <p:nvPr/>
        </p:nvSpPr>
        <p:spPr>
          <a:xfrm>
            <a:off x="1619672" y="332656"/>
            <a:ext cx="6252033" cy="923330"/>
          </a:xfrm>
          <a:prstGeom prst="rect">
            <a:avLst/>
          </a:prstGeom>
          <a:noFill/>
        </p:spPr>
        <p:txBody>
          <a:bodyPr wrap="none" lIns="91440" tIns="45720" rIns="91440" bIns="45720">
            <a:spAutoFit/>
          </a:bodyPr>
          <a:lstStyle/>
          <a:p>
            <a:pPr algn="ctr"/>
            <a:r>
              <a:rPr lang="es-ES" sz="5400" b="1" cap="none" spc="0" dirty="0" smtClean="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Principio de similitud</a:t>
            </a:r>
            <a:endParaRPr lang="es-ES" sz="5400" b="1" cap="none" spc="0"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endParaRPr>
          </a:p>
        </p:txBody>
      </p:sp>
      <p:sp>
        <p:nvSpPr>
          <p:cNvPr id="7" name="Rectángulo 6"/>
          <p:cNvSpPr/>
          <p:nvPr/>
        </p:nvSpPr>
        <p:spPr>
          <a:xfrm>
            <a:off x="467544" y="1556792"/>
            <a:ext cx="4572000" cy="2308324"/>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es-CO" dirty="0"/>
              <a:t>¿Qué es la homeopatía?</a:t>
            </a:r>
          </a:p>
          <a:p>
            <a:r>
              <a:rPr lang="es-CO" dirty="0"/>
              <a:t>La homeopatía es un método terapéutico que se basa en la ley de similitud o de los semejantes, la cual afirma que una sustancia que provoca determinados síntomas en una persona sana, en pequeñas cantidades, es capaz de curar los mismos síntomas o semejantes en una persona enferma.</a:t>
            </a:r>
            <a:endParaRPr lang="es-CO" dirty="0"/>
          </a:p>
        </p:txBody>
      </p:sp>
    </p:spTree>
    <p:extLst>
      <p:ext uri="{BB962C8B-B14F-4D97-AF65-F5344CB8AC3E}">
        <p14:creationId xmlns:p14="http://schemas.microsoft.com/office/powerpoint/2010/main" val="4023653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26880" t="10080" r="29441" b="5921"/>
          <a:stretch/>
        </p:blipFill>
        <p:spPr>
          <a:xfrm>
            <a:off x="323528" y="404664"/>
            <a:ext cx="1440160" cy="2769539"/>
          </a:xfrm>
          <a:prstGeom prst="rect">
            <a:avLst/>
          </a:prstGeom>
        </p:spPr>
      </p:pic>
      <p:sp>
        <p:nvSpPr>
          <p:cNvPr id="4" name="Rectángulo 3"/>
          <p:cNvSpPr/>
          <p:nvPr/>
        </p:nvSpPr>
        <p:spPr>
          <a:xfrm>
            <a:off x="1763688" y="403395"/>
            <a:ext cx="2016224" cy="2463751"/>
          </a:xfrm>
          <a:prstGeom prst="rect">
            <a:avLst/>
          </a:prstGeom>
        </p:spPr>
        <p:txBody>
          <a:bodyPr wrap="square">
            <a:spAutoFit/>
          </a:bodyPr>
          <a:lstStyle/>
          <a:p>
            <a:pPr marL="342900" lvl="0" indent="-342900" algn="just">
              <a:lnSpc>
                <a:spcPct val="107000"/>
              </a:lnSpc>
              <a:spcAft>
                <a:spcPts val="0"/>
              </a:spcAft>
              <a:buFont typeface="Symbol" panose="05050102010706020507" pitchFamily="18" charset="2"/>
              <a:buChar char=""/>
            </a:pPr>
            <a:r>
              <a:rPr lang="es-CO" sz="1200" dirty="0">
                <a:latin typeface="Arial" panose="020B0604020202020204" pitchFamily="34" charset="0"/>
                <a:ea typeface="Calibri" panose="020F0502020204030204" pitchFamily="34" charset="0"/>
                <a:cs typeface="Times New Roman" panose="02020603050405020304" pitchFamily="18" charset="0"/>
              </a:rPr>
              <a:t>Antiespasmódica y antibacteriana.</a:t>
            </a:r>
            <a:endParaRPr lang="es-CO"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CO" sz="1200" dirty="0">
                <a:latin typeface="Arial" panose="020B0604020202020204" pitchFamily="34" charset="0"/>
                <a:ea typeface="Calibri" panose="020F0502020204030204" pitchFamily="34" charset="0"/>
                <a:cs typeface="Times New Roman" panose="02020603050405020304" pitchFamily="18" charset="0"/>
              </a:rPr>
              <a:t>Calma tos seca y persistente.</a:t>
            </a:r>
            <a:endParaRPr lang="es-CO"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CO" sz="1200" dirty="0">
                <a:latin typeface="Arial" panose="020B0604020202020204" pitchFamily="34" charset="0"/>
                <a:ea typeface="Calibri" panose="020F0502020204030204" pitchFamily="34" charset="0"/>
                <a:cs typeface="Times New Roman" panose="02020603050405020304" pitchFamily="18" charset="0"/>
              </a:rPr>
              <a:t>Descongestiona los conductos respiratorios.</a:t>
            </a:r>
            <a:endParaRPr lang="es-CO"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s-CO" sz="1200" dirty="0">
                <a:latin typeface="Arial" panose="020B0604020202020204" pitchFamily="34" charset="0"/>
                <a:ea typeface="Calibri" panose="020F0502020204030204" pitchFamily="34" charset="0"/>
                <a:cs typeface="Times New Roman" panose="02020603050405020304" pitchFamily="18" charset="0"/>
              </a:rPr>
              <a:t>Alivia dolores artríticos, de espalda, lumbalgia, ciáticos y otras molestias musculares.</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p:cNvPicPr>
            <a:picLocks noChangeAspect="1"/>
          </p:cNvPicPr>
          <p:nvPr/>
        </p:nvPicPr>
        <p:blipFill>
          <a:blip r:embed="rId3"/>
          <a:stretch>
            <a:fillRect/>
          </a:stretch>
        </p:blipFill>
        <p:spPr>
          <a:xfrm rot="-5400000">
            <a:off x="4307901" y="4113423"/>
            <a:ext cx="2526712" cy="1563912"/>
          </a:xfrm>
          <a:prstGeom prst="rect">
            <a:avLst/>
          </a:prstGeom>
        </p:spPr>
      </p:pic>
      <p:sp>
        <p:nvSpPr>
          <p:cNvPr id="7" name="Rectángulo 6"/>
          <p:cNvSpPr/>
          <p:nvPr/>
        </p:nvSpPr>
        <p:spPr>
          <a:xfrm>
            <a:off x="6884097" y="3809826"/>
            <a:ext cx="1800200" cy="2171107"/>
          </a:xfrm>
          <a:prstGeom prst="rect">
            <a:avLst/>
          </a:prstGeom>
        </p:spPr>
        <p:txBody>
          <a:bodyPr wrap="square">
            <a:spAutoFit/>
          </a:bodyPr>
          <a:lstStyle/>
          <a:p>
            <a:pPr algn="just">
              <a:lnSpc>
                <a:spcPct val="107000"/>
              </a:lnSpc>
              <a:spcAft>
                <a:spcPts val="800"/>
              </a:spcAft>
            </a:pPr>
            <a:r>
              <a:rPr lang="es-CO" sz="1200" b="1" dirty="0" err="1">
                <a:latin typeface="Arial" panose="020B0604020202020204" pitchFamily="34" charset="0"/>
                <a:ea typeface="Calibri" panose="020F0502020204030204" pitchFamily="34" charset="0"/>
                <a:cs typeface="Times New Roman" panose="02020603050405020304" pitchFamily="18" charset="0"/>
              </a:rPr>
              <a:t>OSCILLOCOCCINUM</a:t>
            </a:r>
            <a:r>
              <a:rPr lang="es-CO" sz="1200" dirty="0">
                <a:latin typeface="Arial" panose="020B0604020202020204" pitchFamily="34" charset="0"/>
                <a:ea typeface="Calibri" panose="020F0502020204030204" pitchFamily="34" charset="0"/>
                <a:cs typeface="Times New Roman" panose="02020603050405020304" pitchFamily="18" charset="0"/>
              </a:rPr>
              <a:t>: producto homeopático que según su fabricante alivia síntomas de la gripe, de </a:t>
            </a:r>
            <a:r>
              <a:rPr lang="es-CO" sz="1200" dirty="0" err="1">
                <a:latin typeface="Arial" panose="020B0604020202020204" pitchFamily="34" charset="0"/>
                <a:ea typeface="Calibri" panose="020F0502020204030204" pitchFamily="34" charset="0"/>
                <a:cs typeface="Times New Roman" panose="02020603050405020304" pitchFamily="18" charset="0"/>
              </a:rPr>
              <a:t>Borion</a:t>
            </a:r>
            <a:r>
              <a:rPr lang="es-CO" sz="1200" dirty="0">
                <a:latin typeface="Arial" panose="020B0604020202020204" pitchFamily="34" charset="0"/>
                <a:ea typeface="Calibri" panose="020F0502020204030204" pitchFamily="34" charset="0"/>
                <a:cs typeface="Times New Roman" panose="02020603050405020304" pitchFamily="18" charset="0"/>
              </a:rPr>
              <a:t> (Francia).</a:t>
            </a:r>
            <a:endParaRPr lang="es-CO"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1200" dirty="0">
                <a:latin typeface="Arial" panose="020B0604020202020204" pitchFamily="34" charset="0"/>
                <a:ea typeface="Calibri" panose="020F0502020204030204" pitchFamily="34" charset="0"/>
                <a:cs typeface="Times New Roman" panose="02020603050405020304" pitchFamily="18" charset="0"/>
              </a:rPr>
              <a:t>Su preparación es a base de hígado y corazón de pato diluido en </a:t>
            </a:r>
            <a:r>
              <a:rPr lang="es-CO" sz="1200" dirty="0" err="1">
                <a:latin typeface="Arial" panose="020B0604020202020204" pitchFamily="34" charset="0"/>
                <a:ea typeface="Calibri" panose="020F0502020204030204" pitchFamily="34" charset="0"/>
                <a:cs typeface="Times New Roman" panose="02020603050405020304" pitchFamily="18" charset="0"/>
              </a:rPr>
              <a:t>200c</a:t>
            </a:r>
            <a:r>
              <a:rPr lang="es-CO" sz="1200" dirty="0">
                <a:latin typeface="Arial" panose="020B0604020202020204" pitchFamily="34" charset="0"/>
                <a:ea typeface="Calibri" panose="020F0502020204030204" pitchFamily="34" charset="0"/>
                <a:cs typeface="Times New Roman" panose="02020603050405020304" pitchFamily="18" charset="0"/>
              </a:rPr>
              <a:t>.</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n 7"/>
          <p:cNvPicPr>
            <a:picLocks noChangeAspect="1"/>
          </p:cNvPicPr>
          <p:nvPr/>
        </p:nvPicPr>
        <p:blipFill rotWithShape="1">
          <a:blip r:embed="rId4"/>
          <a:srcRect l="16925" t="28027" r="11256" b="30155"/>
          <a:stretch/>
        </p:blipFill>
        <p:spPr>
          <a:xfrm rot="5400000">
            <a:off x="4022899" y="937117"/>
            <a:ext cx="2628955" cy="1530753"/>
          </a:xfrm>
          <a:prstGeom prst="rect">
            <a:avLst/>
          </a:prstGeom>
        </p:spPr>
      </p:pic>
      <p:sp>
        <p:nvSpPr>
          <p:cNvPr id="10" name="Rectángulo 9"/>
          <p:cNvSpPr/>
          <p:nvPr/>
        </p:nvSpPr>
        <p:spPr>
          <a:xfrm>
            <a:off x="6376775" y="308643"/>
            <a:ext cx="2520280" cy="2961580"/>
          </a:xfrm>
          <a:prstGeom prst="rect">
            <a:avLst/>
          </a:prstGeom>
        </p:spPr>
        <p:txBody>
          <a:bodyPr wrap="square">
            <a:spAutoFit/>
          </a:bodyPr>
          <a:lstStyle/>
          <a:p>
            <a:pPr algn="just">
              <a:lnSpc>
                <a:spcPct val="107000"/>
              </a:lnSpc>
              <a:spcAft>
                <a:spcPts val="800"/>
              </a:spcAft>
            </a:pPr>
            <a:r>
              <a:rPr lang="es-CO" sz="1200" dirty="0">
                <a:latin typeface="Arial" panose="020B0604020202020204" pitchFamily="34" charset="0"/>
                <a:ea typeface="Calibri" panose="020F0502020204030204" pitchFamily="34" charset="0"/>
                <a:cs typeface="Times New Roman" panose="02020603050405020304" pitchFamily="18" charset="0"/>
              </a:rPr>
              <a:t>tratamiento homeopático que combina varias sustancias; </a:t>
            </a:r>
            <a:r>
              <a:rPr lang="es-CO" sz="1200" dirty="0" err="1">
                <a:latin typeface="Arial" panose="020B0604020202020204" pitchFamily="34" charset="0"/>
                <a:ea typeface="Calibri" panose="020F0502020204030204" pitchFamily="34" charset="0"/>
                <a:cs typeface="Times New Roman" panose="02020603050405020304" pitchFamily="18" charset="0"/>
              </a:rPr>
              <a:t>abrus</a:t>
            </a:r>
            <a:r>
              <a:rPr lang="es-CO" sz="1200" dirty="0">
                <a:latin typeface="Arial" panose="020B0604020202020204" pitchFamily="34" charset="0"/>
                <a:ea typeface="Calibri" panose="020F0502020204030204" pitchFamily="34" charset="0"/>
                <a:cs typeface="Times New Roman" panose="02020603050405020304" pitchFamily="18" charset="0"/>
              </a:rPr>
              <a:t> </a:t>
            </a:r>
            <a:r>
              <a:rPr lang="es-CO" sz="1200" dirty="0" err="1">
                <a:latin typeface="Arial" panose="020B0604020202020204" pitchFamily="34" charset="0"/>
                <a:ea typeface="Calibri" panose="020F0502020204030204" pitchFamily="34" charset="0"/>
                <a:cs typeface="Times New Roman" panose="02020603050405020304" pitchFamily="18" charset="0"/>
              </a:rPr>
              <a:t>precatorius</a:t>
            </a:r>
            <a:r>
              <a:rPr lang="es-CO" sz="1200" dirty="0">
                <a:latin typeface="Arial" panose="020B0604020202020204" pitchFamily="34" charset="0"/>
                <a:ea typeface="Calibri" panose="020F0502020204030204" pitchFamily="34" charset="0"/>
                <a:cs typeface="Times New Roman" panose="02020603050405020304" pitchFamily="18" charset="0"/>
              </a:rPr>
              <a:t>, </a:t>
            </a:r>
            <a:r>
              <a:rPr lang="es-CO" sz="1200" dirty="0" err="1">
                <a:latin typeface="Arial" panose="020B0604020202020204" pitchFamily="34" charset="0"/>
                <a:ea typeface="Calibri" panose="020F0502020204030204" pitchFamily="34" charset="0"/>
                <a:cs typeface="Times New Roman" panose="02020603050405020304" pitchFamily="18" charset="0"/>
              </a:rPr>
              <a:t>aconitum</a:t>
            </a:r>
            <a:r>
              <a:rPr lang="es-CO" sz="1200" dirty="0">
                <a:latin typeface="Arial" panose="020B0604020202020204" pitchFamily="34" charset="0"/>
                <a:ea typeface="Calibri" panose="020F0502020204030204" pitchFamily="34" charset="0"/>
                <a:cs typeface="Times New Roman" panose="02020603050405020304" pitchFamily="18" charset="0"/>
              </a:rPr>
              <a:t> </a:t>
            </a:r>
            <a:r>
              <a:rPr lang="es-CO" sz="1200" dirty="0" err="1">
                <a:latin typeface="Arial" panose="020B0604020202020204" pitchFamily="34" charset="0"/>
                <a:ea typeface="Calibri" panose="020F0502020204030204" pitchFamily="34" charset="0"/>
                <a:cs typeface="Times New Roman" panose="02020603050405020304" pitchFamily="18" charset="0"/>
              </a:rPr>
              <a:t>napellus</a:t>
            </a:r>
            <a:r>
              <a:rPr lang="es-CO" sz="1200" dirty="0">
                <a:latin typeface="Arial" panose="020B0604020202020204" pitchFamily="34" charset="0"/>
                <a:ea typeface="Calibri" panose="020F0502020204030204" pitchFamily="34" charset="0"/>
                <a:cs typeface="Times New Roman" panose="02020603050405020304" pitchFamily="18" charset="0"/>
              </a:rPr>
              <a:t>, atropa belladona, caléndula </a:t>
            </a:r>
            <a:r>
              <a:rPr lang="es-CO" sz="1200" dirty="0" err="1">
                <a:latin typeface="Arial" panose="020B0604020202020204" pitchFamily="34" charset="0"/>
                <a:ea typeface="Calibri" panose="020F0502020204030204" pitchFamily="34" charset="0"/>
                <a:cs typeface="Times New Roman" panose="02020603050405020304" pitchFamily="18" charset="0"/>
              </a:rPr>
              <a:t>officinalis</a:t>
            </a:r>
            <a:r>
              <a:rPr lang="es-CO" sz="1200" dirty="0">
                <a:latin typeface="Arial" panose="020B0604020202020204" pitchFamily="34" charset="0"/>
                <a:ea typeface="Calibri" panose="020F0502020204030204" pitchFamily="34" charset="0"/>
                <a:cs typeface="Times New Roman" panose="02020603050405020304" pitchFamily="18" charset="0"/>
              </a:rPr>
              <a:t>, </a:t>
            </a:r>
            <a:r>
              <a:rPr lang="es-CO" sz="1200" dirty="0" err="1">
                <a:latin typeface="Arial" panose="020B0604020202020204" pitchFamily="34" charset="0"/>
                <a:ea typeface="Calibri" panose="020F0502020204030204" pitchFamily="34" charset="0"/>
                <a:cs typeface="Times New Roman" panose="02020603050405020304" pitchFamily="18" charset="0"/>
              </a:rPr>
              <a:t>chelidonium</a:t>
            </a:r>
            <a:r>
              <a:rPr lang="es-CO" sz="1200" dirty="0">
                <a:latin typeface="Arial" panose="020B0604020202020204" pitchFamily="34" charset="0"/>
                <a:ea typeface="Calibri" panose="020F0502020204030204" pitchFamily="34" charset="0"/>
                <a:cs typeface="Times New Roman" panose="02020603050405020304" pitchFamily="18" charset="0"/>
              </a:rPr>
              <a:t> </a:t>
            </a:r>
            <a:r>
              <a:rPr lang="es-CO" sz="1200" dirty="0" err="1">
                <a:latin typeface="Arial" panose="020B0604020202020204" pitchFamily="34" charset="0"/>
                <a:ea typeface="Calibri" panose="020F0502020204030204" pitchFamily="34" charset="0"/>
                <a:cs typeface="Times New Roman" panose="02020603050405020304" pitchFamily="18" charset="0"/>
              </a:rPr>
              <a:t>majus</a:t>
            </a:r>
            <a:r>
              <a:rPr lang="es-CO" sz="1200" dirty="0">
                <a:latin typeface="Arial" panose="020B0604020202020204" pitchFamily="34" charset="0"/>
                <a:ea typeface="Calibri" panose="020F0502020204030204" pitchFamily="34" charset="0"/>
                <a:cs typeface="Times New Roman" panose="02020603050405020304" pitchFamily="18" charset="0"/>
              </a:rPr>
              <a:t> y </a:t>
            </a:r>
            <a:r>
              <a:rPr lang="es-CO" sz="1200" dirty="0" err="1">
                <a:latin typeface="Arial" panose="020B0604020202020204" pitchFamily="34" charset="0"/>
                <a:ea typeface="Calibri" panose="020F0502020204030204" pitchFamily="34" charset="0"/>
                <a:cs typeface="Times New Roman" panose="02020603050405020304" pitchFamily="18" charset="0"/>
              </a:rPr>
              <a:t>viburnum</a:t>
            </a:r>
            <a:r>
              <a:rPr lang="es-CO" sz="1200" dirty="0">
                <a:latin typeface="Arial" panose="020B0604020202020204" pitchFamily="34" charset="0"/>
                <a:ea typeface="Calibri" panose="020F0502020204030204" pitchFamily="34" charset="0"/>
                <a:cs typeface="Times New Roman" panose="02020603050405020304" pitchFamily="18" charset="0"/>
              </a:rPr>
              <a:t> </a:t>
            </a:r>
            <a:r>
              <a:rPr lang="es-CO" sz="1200" dirty="0" err="1">
                <a:latin typeface="Arial" panose="020B0604020202020204" pitchFamily="34" charset="0"/>
                <a:ea typeface="Calibri" panose="020F0502020204030204" pitchFamily="34" charset="0"/>
                <a:cs typeface="Times New Roman" panose="02020603050405020304" pitchFamily="18" charset="0"/>
              </a:rPr>
              <a:t>opulus</a:t>
            </a:r>
            <a:r>
              <a:rPr lang="es-CO" sz="1200" dirty="0">
                <a:latin typeface="Arial" panose="020B0604020202020204" pitchFamily="34" charset="0"/>
                <a:ea typeface="Calibri" panose="020F0502020204030204" pitchFamily="34" charset="0"/>
                <a:cs typeface="Times New Roman" panose="02020603050405020304" pitchFamily="18" charset="0"/>
              </a:rPr>
              <a:t>, este se presenta en forma de comprimidos o en forma de tubos de 80 gránulos.</a:t>
            </a:r>
            <a:endParaRPr lang="es-CO"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CO" sz="1200" dirty="0">
                <a:latin typeface="Arial" panose="020B0604020202020204" pitchFamily="34" charset="0"/>
                <a:ea typeface="Calibri" panose="020F0502020204030204" pitchFamily="34" charset="0"/>
                <a:cs typeface="Times New Roman" panose="02020603050405020304" pitchFamily="18" charset="0"/>
              </a:rPr>
              <a:t>Alivia estados ansiosos.</a:t>
            </a:r>
            <a:endParaRPr lang="es-CO"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CO" sz="1200" dirty="0">
                <a:latin typeface="Arial" panose="020B0604020202020204" pitchFamily="34" charset="0"/>
                <a:ea typeface="Calibri" panose="020F0502020204030204" pitchFamily="34" charset="0"/>
                <a:cs typeface="Times New Roman" panose="02020603050405020304" pitchFamily="18" charset="0"/>
              </a:rPr>
              <a:t>Problemas para dormir (niños)</a:t>
            </a:r>
            <a:endParaRPr lang="es-CO"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s-CO" sz="1200" dirty="0">
                <a:latin typeface="Arial" panose="020B0604020202020204" pitchFamily="34" charset="0"/>
                <a:ea typeface="Calibri" panose="020F0502020204030204" pitchFamily="34" charset="0"/>
                <a:cs typeface="Times New Roman" panose="02020603050405020304" pitchFamily="18" charset="0"/>
              </a:rPr>
              <a:t>No presenta efectos secundarios por tal motivo se vende sin formula medica</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Imagen 10"/>
          <p:cNvPicPr>
            <a:picLocks noChangeAspect="1"/>
          </p:cNvPicPr>
          <p:nvPr/>
        </p:nvPicPr>
        <p:blipFill rotWithShape="1">
          <a:blip r:embed="rId5"/>
          <a:srcRect l="18144" t="6047" r="17344" b="5249"/>
          <a:stretch/>
        </p:blipFill>
        <p:spPr>
          <a:xfrm>
            <a:off x="104055" y="3629744"/>
            <a:ext cx="1731641" cy="2679575"/>
          </a:xfrm>
          <a:prstGeom prst="rect">
            <a:avLst/>
          </a:prstGeom>
        </p:spPr>
      </p:pic>
      <p:sp>
        <p:nvSpPr>
          <p:cNvPr id="13" name="Rectángulo 12"/>
          <p:cNvSpPr/>
          <p:nvPr/>
        </p:nvSpPr>
        <p:spPr>
          <a:xfrm>
            <a:off x="1979712" y="3558632"/>
            <a:ext cx="2232248" cy="2894704"/>
          </a:xfrm>
          <a:prstGeom prst="rect">
            <a:avLst/>
          </a:prstGeom>
        </p:spPr>
        <p:txBody>
          <a:bodyPr wrap="square">
            <a:spAutoFit/>
          </a:bodyPr>
          <a:lstStyle/>
          <a:p>
            <a:pPr algn="just">
              <a:lnSpc>
                <a:spcPct val="107000"/>
              </a:lnSpc>
              <a:spcAft>
                <a:spcPts val="800"/>
              </a:spcAft>
            </a:pPr>
            <a:r>
              <a:rPr lang="es-CO" sz="1200" b="1" dirty="0" err="1">
                <a:latin typeface="Arial" panose="020B0604020202020204" pitchFamily="34" charset="0"/>
                <a:ea typeface="Calibri" panose="020F0502020204030204" pitchFamily="34" charset="0"/>
                <a:cs typeface="Times New Roman" panose="02020603050405020304" pitchFamily="18" charset="0"/>
              </a:rPr>
              <a:t>TRAUMEEL</a:t>
            </a:r>
            <a:r>
              <a:rPr lang="es-CO" sz="1200" dirty="0">
                <a:latin typeface="Arial" panose="020B0604020202020204" pitchFamily="34" charset="0"/>
                <a:ea typeface="Calibri" panose="020F0502020204030204" pitchFamily="34" charset="0"/>
                <a:cs typeface="Times New Roman" panose="02020603050405020304" pitchFamily="18" charset="0"/>
              </a:rPr>
              <a:t>: contiene 14 componentes naturales con distintas concentraciones.</a:t>
            </a:r>
            <a:endParaRPr lang="es-CO"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CO" sz="1200" dirty="0">
                <a:latin typeface="Arial" panose="020B0604020202020204" pitchFamily="34" charset="0"/>
                <a:ea typeface="Calibri" panose="020F0502020204030204" pitchFamily="34" charset="0"/>
                <a:cs typeface="Times New Roman" panose="02020603050405020304" pitchFamily="18" charset="0"/>
              </a:rPr>
              <a:t>Dolores de tobillo</a:t>
            </a:r>
            <a:endParaRPr lang="es-CO"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CO" sz="1200" dirty="0">
                <a:latin typeface="Arial" panose="020B0604020202020204" pitchFamily="34" charset="0"/>
                <a:ea typeface="Calibri" panose="020F0502020204030204" pitchFamily="34" charset="0"/>
                <a:cs typeface="Times New Roman" panose="02020603050405020304" pitchFamily="18" charset="0"/>
              </a:rPr>
              <a:t>Dolores de rodillas</a:t>
            </a:r>
            <a:endParaRPr lang="es-CO"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s-CO" sz="1200" dirty="0">
                <a:latin typeface="Arial" panose="020B0604020202020204" pitchFamily="34" charset="0"/>
                <a:ea typeface="Calibri" panose="020F0502020204030204" pitchFamily="34" charset="0"/>
                <a:cs typeface="Times New Roman" panose="02020603050405020304" pitchFamily="18" charset="0"/>
              </a:rPr>
              <a:t>Dolores de cuello y parte baja de la espalda.</a:t>
            </a:r>
            <a:endParaRPr lang="es-CO"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1200" dirty="0">
                <a:latin typeface="Arial" panose="020B0604020202020204" pitchFamily="34" charset="0"/>
                <a:ea typeface="Calibri" panose="020F0502020204030204" pitchFamily="34" charset="0"/>
                <a:cs typeface="Times New Roman" panose="02020603050405020304" pitchFamily="18" charset="0"/>
              </a:rPr>
              <a:t>Actúa sobre la inflamación de diversas formas complementarias de modo que alivia los síntomas del dolor y permite restablecer la actividad normal.</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4101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203848" y="2407534"/>
            <a:ext cx="5718544" cy="4450466"/>
          </a:xfrm>
          <a:prstGeom prst="rect">
            <a:avLst/>
          </a:prstGeom>
        </p:spPr>
      </p:pic>
      <p:sp>
        <p:nvSpPr>
          <p:cNvPr id="3" name="Rectángulo 2"/>
          <p:cNvSpPr/>
          <p:nvPr/>
        </p:nvSpPr>
        <p:spPr>
          <a:xfrm>
            <a:off x="323528" y="548681"/>
            <a:ext cx="7704856" cy="2400657"/>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15000" b="1" cap="none" spc="0" dirty="0" smtClean="0">
                <a:ln/>
                <a:solidFill>
                  <a:schemeClr val="accent3"/>
                </a:solidFill>
                <a:effectLst/>
              </a:rPr>
              <a:t>GRACIAS.</a:t>
            </a:r>
            <a:endParaRPr lang="es-ES" sz="15000" b="1" cap="none" spc="0" dirty="0">
              <a:ln/>
              <a:solidFill>
                <a:schemeClr val="accent3"/>
              </a:solidFill>
              <a:effectLst/>
            </a:endParaRPr>
          </a:p>
        </p:txBody>
      </p:sp>
    </p:spTree>
    <p:extLst>
      <p:ext uri="{BB962C8B-B14F-4D97-AF65-F5344CB8AC3E}">
        <p14:creationId xmlns:p14="http://schemas.microsoft.com/office/powerpoint/2010/main" val="1019423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1EDCF"/>
        </a:solid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5309080" y="14768"/>
            <a:ext cx="3810000" cy="2304256"/>
          </a:xfrm>
          <a:prstGeom prst="rect">
            <a:avLst/>
          </a:prstGeom>
        </p:spPr>
      </p:pic>
      <p:pic>
        <p:nvPicPr>
          <p:cNvPr id="4" name="Imagen 3"/>
          <p:cNvPicPr>
            <a:picLocks noChangeAspect="1"/>
          </p:cNvPicPr>
          <p:nvPr/>
        </p:nvPicPr>
        <p:blipFill>
          <a:blip r:embed="rId3"/>
          <a:stretch>
            <a:fillRect/>
          </a:stretch>
        </p:blipFill>
        <p:spPr>
          <a:xfrm>
            <a:off x="5309080" y="2340276"/>
            <a:ext cx="3810000" cy="2160240"/>
          </a:xfrm>
          <a:prstGeom prst="rect">
            <a:avLst/>
          </a:prstGeom>
        </p:spPr>
      </p:pic>
      <p:pic>
        <p:nvPicPr>
          <p:cNvPr id="5" name="Imagen 4"/>
          <p:cNvPicPr>
            <a:picLocks noChangeAspect="1"/>
          </p:cNvPicPr>
          <p:nvPr/>
        </p:nvPicPr>
        <p:blipFill>
          <a:blip r:embed="rId4"/>
          <a:stretch>
            <a:fillRect/>
          </a:stretch>
        </p:blipFill>
        <p:spPr>
          <a:xfrm>
            <a:off x="5298796" y="4448254"/>
            <a:ext cx="3820284" cy="2409746"/>
          </a:xfrm>
          <a:prstGeom prst="rect">
            <a:avLst/>
          </a:prstGeom>
        </p:spPr>
      </p:pic>
      <p:sp>
        <p:nvSpPr>
          <p:cNvPr id="9" name="Rectángulo 8"/>
          <p:cNvSpPr/>
          <p:nvPr/>
        </p:nvSpPr>
        <p:spPr>
          <a:xfrm>
            <a:off x="1198144" y="476672"/>
            <a:ext cx="2913298" cy="923330"/>
          </a:xfrm>
          <a:prstGeom prst="rect">
            <a:avLst/>
          </a:prstGeom>
          <a:noFill/>
        </p:spPr>
        <p:txBody>
          <a:bodyPr wrap="none" lIns="91440" tIns="45720" rIns="91440" bIns="45720">
            <a:spAutoFit/>
          </a:bodyPr>
          <a:lstStyle/>
          <a:p>
            <a:pPr algn="ctr"/>
            <a:r>
              <a:rPr lang="es-ES" sz="5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HISTORIA</a:t>
            </a:r>
            <a:endParaRPr lang="es-E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0" name="Rectángulo 9"/>
          <p:cNvSpPr/>
          <p:nvPr/>
        </p:nvSpPr>
        <p:spPr>
          <a:xfrm>
            <a:off x="539552" y="1844824"/>
            <a:ext cx="4572000" cy="1477328"/>
          </a:xfrm>
          <a:prstGeom prst="rect">
            <a:avLst/>
          </a:prstGeom>
        </p:spPr>
        <p:txBody>
          <a:bodyPr>
            <a:spAutoFit/>
          </a:bodyPr>
          <a:lstStyle/>
          <a:p>
            <a:r>
              <a:rPr lang="es-CO" dirty="0"/>
              <a:t>Todas las civilizaciones antiguas,</a:t>
            </a:r>
          </a:p>
          <a:p>
            <a:r>
              <a:rPr lang="es-CO" dirty="0"/>
              <a:t>mesopotámica, egipcia, china, india, precolombina,</a:t>
            </a:r>
          </a:p>
          <a:p>
            <a:r>
              <a:rPr lang="es-CO" dirty="0"/>
              <a:t>africana, tienen </a:t>
            </a:r>
            <a:r>
              <a:rPr lang="es-CO" dirty="0" smtClean="0"/>
              <a:t>una panop</a:t>
            </a:r>
            <a:r>
              <a:rPr lang="es-CO" dirty="0"/>
              <a:t>l</a:t>
            </a:r>
            <a:r>
              <a:rPr lang="es-CO" dirty="0" smtClean="0"/>
              <a:t>ia </a:t>
            </a:r>
            <a:r>
              <a:rPr lang="es-CO" dirty="0"/>
              <a:t>impresionante de </a:t>
            </a:r>
            <a:r>
              <a:rPr lang="es-CO" dirty="0" smtClean="0"/>
              <a:t>remedios vegetales.</a:t>
            </a:r>
            <a:endParaRPr lang="es-CO" dirty="0"/>
          </a:p>
        </p:txBody>
      </p:sp>
      <p:sp>
        <p:nvSpPr>
          <p:cNvPr id="11" name="Rectángulo 10"/>
          <p:cNvSpPr/>
          <p:nvPr/>
        </p:nvSpPr>
        <p:spPr>
          <a:xfrm>
            <a:off x="368793" y="4293096"/>
            <a:ext cx="4572000" cy="923330"/>
          </a:xfrm>
          <a:prstGeom prst="rect">
            <a:avLst/>
          </a:prstGeom>
        </p:spPr>
        <p:txBody>
          <a:bodyPr>
            <a:spAutoFit/>
          </a:bodyPr>
          <a:lstStyle/>
          <a:p>
            <a:r>
              <a:rPr lang="es-CO" dirty="0"/>
              <a:t>El primer texto escrito sobre la terapia con plantas está datado aproximadamente en el año 3000 a. C</a:t>
            </a:r>
          </a:p>
        </p:txBody>
      </p:sp>
    </p:spTree>
    <p:extLst>
      <p:ext uri="{BB962C8B-B14F-4D97-AF65-F5344CB8AC3E}">
        <p14:creationId xmlns:p14="http://schemas.microsoft.com/office/powerpoint/2010/main" val="2873993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406848" y="2407534"/>
            <a:ext cx="5718544" cy="4450466"/>
          </a:xfrm>
          <a:prstGeom prst="rect">
            <a:avLst/>
          </a:prstGeom>
        </p:spPr>
      </p:pic>
      <p:pic>
        <p:nvPicPr>
          <p:cNvPr id="3" name="Imagen 2"/>
          <p:cNvPicPr>
            <a:picLocks noChangeAspect="1"/>
          </p:cNvPicPr>
          <p:nvPr/>
        </p:nvPicPr>
        <p:blipFill>
          <a:blip r:embed="rId3"/>
          <a:stretch>
            <a:fillRect/>
          </a:stretch>
        </p:blipFill>
        <p:spPr>
          <a:xfrm>
            <a:off x="2339752" y="404664"/>
            <a:ext cx="5182049" cy="926672"/>
          </a:xfrm>
          <a:prstGeom prst="rect">
            <a:avLst/>
          </a:prstGeom>
        </p:spPr>
      </p:pic>
      <p:sp>
        <p:nvSpPr>
          <p:cNvPr id="4" name="CuadroTexto 3"/>
          <p:cNvSpPr txBox="1"/>
          <p:nvPr/>
        </p:nvSpPr>
        <p:spPr>
          <a:xfrm>
            <a:off x="683568" y="1772816"/>
            <a:ext cx="4104456" cy="2585323"/>
          </a:xfrm>
          <a:prstGeom prst="rect">
            <a:avLst/>
          </a:prstGeom>
          <a:solidFill>
            <a:srgbClr val="D1EDCF"/>
          </a:solidFill>
        </p:spPr>
        <p:txBody>
          <a:bodyPr wrap="square" rtlCol="0">
            <a:spAutoFit/>
          </a:bodyPr>
          <a:lstStyle/>
          <a:p>
            <a:r>
              <a:rPr lang="es-CO" dirty="0" smtClean="0"/>
              <a:t>PRODUCTO </a:t>
            </a:r>
            <a:r>
              <a:rPr lang="es-CO" dirty="0"/>
              <a:t>MEDICINAL empacado y</a:t>
            </a:r>
          </a:p>
          <a:p>
            <a:r>
              <a:rPr lang="es-CO" dirty="0"/>
              <a:t>etiquetado, cuyas sustancias activas provienen</a:t>
            </a:r>
          </a:p>
          <a:p>
            <a:r>
              <a:rPr lang="es-CO" dirty="0"/>
              <a:t>de material de la planta medicinal o asociaciones</a:t>
            </a:r>
          </a:p>
          <a:p>
            <a:r>
              <a:rPr lang="es-CO" dirty="0"/>
              <a:t>de estas, presentado en estado bruto o en forma</a:t>
            </a:r>
          </a:p>
          <a:p>
            <a:r>
              <a:rPr lang="es-CO" dirty="0"/>
              <a:t>farmacéutica que se utiliza con fines</a:t>
            </a:r>
          </a:p>
          <a:p>
            <a:r>
              <a:rPr lang="es-CO" dirty="0"/>
              <a:t>terapéuticos. </a:t>
            </a:r>
          </a:p>
        </p:txBody>
      </p:sp>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5085184"/>
            <a:ext cx="2692249" cy="1413915"/>
          </a:xfrm>
          <a:prstGeom prst="rect">
            <a:avLst/>
          </a:prstGeom>
        </p:spPr>
      </p:pic>
    </p:spTree>
    <p:extLst>
      <p:ext uri="{BB962C8B-B14F-4D97-AF65-F5344CB8AC3E}">
        <p14:creationId xmlns:p14="http://schemas.microsoft.com/office/powerpoint/2010/main" val="1546996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8747" y="2412195"/>
            <a:ext cx="4165253" cy="4445805"/>
          </a:xfrm>
          <a:prstGeom prst="rect">
            <a:avLst/>
          </a:prstGeom>
        </p:spPr>
      </p:pic>
      <p:sp>
        <p:nvSpPr>
          <p:cNvPr id="4" name="Rectángulo 3"/>
          <p:cNvSpPr/>
          <p:nvPr/>
        </p:nvSpPr>
        <p:spPr>
          <a:xfrm>
            <a:off x="2084835" y="227045"/>
            <a:ext cx="5181098" cy="923330"/>
          </a:xfrm>
          <a:prstGeom prst="rect">
            <a:avLst/>
          </a:prstGeom>
          <a:noFill/>
        </p:spPr>
        <p:txBody>
          <a:bodyPr wrap="none" lIns="91440" tIns="45720" rIns="91440" bIns="45720">
            <a:spAutoFit/>
          </a:bodyPr>
          <a:lstStyle/>
          <a:p>
            <a:pPr algn="ctr"/>
            <a:r>
              <a:rPr lang="es-ES" sz="5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Fito terapéuticos </a:t>
            </a:r>
            <a:endParaRPr lang="es-E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Rectángulo 4"/>
          <p:cNvSpPr/>
          <p:nvPr/>
        </p:nvSpPr>
        <p:spPr>
          <a:xfrm>
            <a:off x="395536" y="1268760"/>
            <a:ext cx="5256584" cy="4801314"/>
          </a:xfrm>
          <a:prstGeom prst="rect">
            <a:avLst/>
          </a:prstGeom>
          <a:solidFill>
            <a:srgbClr val="D1EDCF"/>
          </a:solidFill>
        </p:spPr>
        <p:txBody>
          <a:bodyPr wrap="square">
            <a:spAutoFit/>
          </a:bodyPr>
          <a:lstStyle/>
          <a:p>
            <a:r>
              <a:rPr lang="es-CO" dirty="0"/>
              <a:t>Los productos </a:t>
            </a:r>
            <a:r>
              <a:rPr lang="es-CO" dirty="0" smtClean="0"/>
              <a:t>Fito terapéuticos </a:t>
            </a:r>
            <a:r>
              <a:rPr lang="es-CO" dirty="0"/>
              <a:t>Se clasifican en:</a:t>
            </a:r>
          </a:p>
          <a:p>
            <a:endParaRPr lang="es-CO" dirty="0"/>
          </a:p>
          <a:p>
            <a:endParaRPr lang="es-CO" dirty="0"/>
          </a:p>
          <a:p>
            <a:r>
              <a:rPr lang="es-CO" sz="1400" dirty="0"/>
              <a:t>Preparaciones Farmacéuticas Con Base En Plantas Medicinales: Es el producto </a:t>
            </a:r>
            <a:r>
              <a:rPr lang="es-CO" sz="1400" dirty="0" smtClean="0"/>
              <a:t>Fito terapéutico </a:t>
            </a:r>
            <a:r>
              <a:rPr lang="es-CO" sz="1400" dirty="0"/>
              <a:t>elaborado a partir de material de la planta medicinal, o preparados de la misma, a la cual se le ha comprobado actividad terapéutica y seguridad farmacológica y que está incluido en las normas farmacológicas colombianas vigentes. Su administración se realiza para indicaciones o uso terapéutico definido y se utiliza para la prevención, alivio, diagnóstico, tratamiento, curación o rehabilitación de la enfermedad.</a:t>
            </a:r>
          </a:p>
          <a:p>
            <a:endParaRPr lang="es-CO" sz="1400" dirty="0"/>
          </a:p>
          <a:p>
            <a:endParaRPr lang="es-CO" sz="1400" dirty="0"/>
          </a:p>
          <a:p>
            <a:r>
              <a:rPr lang="es-CO" sz="1400" dirty="0"/>
              <a:t>Producto </a:t>
            </a:r>
            <a:r>
              <a:rPr lang="es-CO" sz="1400" dirty="0" smtClean="0"/>
              <a:t>Fito terapéutico </a:t>
            </a:r>
            <a:r>
              <a:rPr lang="es-CO" sz="1400" dirty="0"/>
              <a:t>Tradicional: Es aquel producto </a:t>
            </a:r>
            <a:r>
              <a:rPr lang="es-CO" sz="1400" dirty="0" smtClean="0"/>
              <a:t>Fito terapéutico </a:t>
            </a:r>
            <a:r>
              <a:rPr lang="es-CO" sz="1400" dirty="0"/>
              <a:t>de fabricación nacional elaborado a partir de material de planta medicinal o asociaciones entre sí cultivadas en nuestro país en las formas farmacéuticas aceptadas cuya eficacia y seguridad, aun sin haber realizado estudios clínicos, se deduce de la experiencia por su uso registrado a lo largo del tiempo y en razón de su inocuidad está destinado para el alivio de manifestaciones sintomáticas de una enfermedad</a:t>
            </a:r>
          </a:p>
        </p:txBody>
      </p:sp>
    </p:spTree>
    <p:extLst>
      <p:ext uri="{BB962C8B-B14F-4D97-AF65-F5344CB8AC3E}">
        <p14:creationId xmlns:p14="http://schemas.microsoft.com/office/powerpoint/2010/main" val="921361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ángulo 1"/>
          <p:cNvSpPr/>
          <p:nvPr/>
        </p:nvSpPr>
        <p:spPr>
          <a:xfrm>
            <a:off x="2699792" y="332656"/>
            <a:ext cx="4150496" cy="923330"/>
          </a:xfrm>
          <a:prstGeom prst="rect">
            <a:avLst/>
          </a:prstGeom>
          <a:noFill/>
        </p:spPr>
        <p:txBody>
          <a:bodyPr wrap="none" lIns="91440" tIns="45720" rIns="91440" bIns="45720">
            <a:spAutoFit/>
          </a:bodyPr>
          <a:lstStyle/>
          <a:p>
            <a:pPr algn="ctr"/>
            <a:r>
              <a:rPr lang="es-ES" sz="5400" b="1" dirty="0">
                <a:ln w="12700">
                  <a:solidFill>
                    <a:schemeClr val="accent3">
                      <a:lumMod val="50000"/>
                    </a:schemeClr>
                  </a:solidFill>
                  <a:prstDash val="solid"/>
                </a:ln>
                <a:effectLst>
                  <a:innerShdw blurRad="177800">
                    <a:schemeClr val="accent3">
                      <a:lumMod val="50000"/>
                    </a:schemeClr>
                  </a:innerShdw>
                </a:effectLst>
              </a:rPr>
              <a:t>N</a:t>
            </a:r>
            <a:r>
              <a:rPr lang="es-ES" sz="5400" b="1" cap="none" spc="0" dirty="0" smtClean="0">
                <a:ln w="12700">
                  <a:solidFill>
                    <a:schemeClr val="accent3">
                      <a:lumMod val="50000"/>
                    </a:schemeClr>
                  </a:solidFill>
                  <a:prstDash val="solid"/>
                </a:ln>
                <a:effectLst>
                  <a:innerShdw blurRad="177800">
                    <a:schemeClr val="accent3">
                      <a:lumMod val="50000"/>
                    </a:schemeClr>
                  </a:innerShdw>
                </a:effectLst>
              </a:rPr>
              <a:t>ormatividad</a:t>
            </a:r>
            <a:endParaRPr lang="es-ES" sz="5400" b="1" cap="none" spc="0" dirty="0">
              <a:ln w="12700">
                <a:solidFill>
                  <a:schemeClr val="accent3">
                    <a:lumMod val="50000"/>
                  </a:schemeClr>
                </a:solidFill>
                <a:prstDash val="solid"/>
              </a:ln>
              <a:effectLst>
                <a:innerShdw blurRad="177800">
                  <a:schemeClr val="accent3">
                    <a:lumMod val="50000"/>
                  </a:schemeClr>
                </a:innerShdw>
              </a:effectLst>
            </a:endParaRPr>
          </a:p>
        </p:txBody>
      </p:sp>
      <p:pic>
        <p:nvPicPr>
          <p:cNvPr id="3" name="Imagen 2"/>
          <p:cNvPicPr>
            <a:picLocks noChangeAspect="1"/>
          </p:cNvPicPr>
          <p:nvPr/>
        </p:nvPicPr>
        <p:blipFill>
          <a:blip r:embed="rId3"/>
          <a:stretch>
            <a:fillRect/>
          </a:stretch>
        </p:blipFill>
        <p:spPr>
          <a:xfrm>
            <a:off x="29856" y="1412776"/>
            <a:ext cx="4825404" cy="5351609"/>
          </a:xfrm>
          <a:prstGeom prst="rect">
            <a:avLst/>
          </a:prstGeom>
        </p:spPr>
      </p:pic>
      <p:sp>
        <p:nvSpPr>
          <p:cNvPr id="4" name="CuadroTexto 3"/>
          <p:cNvSpPr txBox="1"/>
          <p:nvPr/>
        </p:nvSpPr>
        <p:spPr>
          <a:xfrm>
            <a:off x="107504" y="1556792"/>
            <a:ext cx="4536504" cy="4524315"/>
          </a:xfrm>
          <a:prstGeom prst="rect">
            <a:avLst/>
          </a:prstGeom>
          <a:noFill/>
        </p:spPr>
        <p:txBody>
          <a:bodyPr wrap="square" rtlCol="0">
            <a:spAutoFit/>
          </a:bodyPr>
          <a:lstStyle/>
          <a:p>
            <a:r>
              <a:rPr lang="es-CO" dirty="0" smtClean="0">
                <a:solidFill>
                  <a:schemeClr val="bg1"/>
                </a:solidFill>
              </a:rPr>
              <a:t>DECRETO 2266 DE 2004: Reglamenta registros sanitarios y publicidad de productos Fito terapéuticos.</a:t>
            </a:r>
          </a:p>
          <a:p>
            <a:endParaRPr lang="es-CO" dirty="0">
              <a:solidFill>
                <a:schemeClr val="bg1"/>
              </a:solidFill>
            </a:endParaRPr>
          </a:p>
          <a:p>
            <a:r>
              <a:rPr lang="es-CO" dirty="0" smtClean="0">
                <a:solidFill>
                  <a:schemeClr val="bg1"/>
                </a:solidFill>
              </a:rPr>
              <a:t>Resolución 4320 de 2004: reglamenta publicidad de mx Fito terapéuticos de venta libre.</a:t>
            </a:r>
          </a:p>
          <a:p>
            <a:endParaRPr lang="es-CO" dirty="0">
              <a:solidFill>
                <a:schemeClr val="bg1"/>
              </a:solidFill>
            </a:endParaRPr>
          </a:p>
          <a:p>
            <a:r>
              <a:rPr lang="es-CO" dirty="0" smtClean="0">
                <a:solidFill>
                  <a:schemeClr val="bg1"/>
                </a:solidFill>
              </a:rPr>
              <a:t>Resolución 2107 de 2005: verificación y cumplimiento de condiciones </a:t>
            </a:r>
            <a:r>
              <a:rPr lang="es-CO" dirty="0" err="1" smtClean="0">
                <a:solidFill>
                  <a:schemeClr val="bg1"/>
                </a:solidFill>
              </a:rPr>
              <a:t>sanitatias`para</a:t>
            </a:r>
            <a:r>
              <a:rPr lang="es-CO" dirty="0" smtClean="0">
                <a:solidFill>
                  <a:schemeClr val="bg1"/>
                </a:solidFill>
              </a:rPr>
              <a:t> laboratorios que elaboren productos </a:t>
            </a:r>
            <a:r>
              <a:rPr lang="es-CO" dirty="0" err="1" smtClean="0">
                <a:solidFill>
                  <a:schemeClr val="bg1"/>
                </a:solidFill>
              </a:rPr>
              <a:t>fito</a:t>
            </a:r>
            <a:r>
              <a:rPr lang="es-CO" dirty="0" smtClean="0">
                <a:solidFill>
                  <a:schemeClr val="bg1"/>
                </a:solidFill>
              </a:rPr>
              <a:t> terapéuticos.</a:t>
            </a:r>
          </a:p>
          <a:p>
            <a:endParaRPr lang="es-CO" dirty="0">
              <a:solidFill>
                <a:schemeClr val="bg1"/>
              </a:solidFill>
            </a:endParaRPr>
          </a:p>
          <a:p>
            <a:r>
              <a:rPr lang="es-CO" dirty="0" smtClean="0">
                <a:solidFill>
                  <a:schemeClr val="bg1"/>
                </a:solidFill>
              </a:rPr>
              <a:t>Resolución 527 de 2010</a:t>
            </a:r>
          </a:p>
          <a:p>
            <a:r>
              <a:rPr lang="es-CO" dirty="0" smtClean="0">
                <a:solidFill>
                  <a:schemeClr val="bg1"/>
                </a:solidFill>
              </a:rPr>
              <a:t>Resolución 2834 de 2008 </a:t>
            </a:r>
          </a:p>
          <a:p>
            <a:r>
              <a:rPr lang="es-CO" dirty="0" smtClean="0">
                <a:solidFill>
                  <a:schemeClr val="bg1"/>
                </a:solidFill>
              </a:rPr>
              <a:t>Resolución 126 de 2009</a:t>
            </a:r>
          </a:p>
        </p:txBody>
      </p:sp>
    </p:spTree>
    <p:extLst>
      <p:ext uri="{BB962C8B-B14F-4D97-AF65-F5344CB8AC3E}">
        <p14:creationId xmlns:p14="http://schemas.microsoft.com/office/powerpoint/2010/main" val="888348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1000" r="-21000"/>
          </a:stretch>
        </a:blipFill>
        <a:effectLst/>
      </p:bgPr>
    </p:bg>
    <p:spTree>
      <p:nvGrpSpPr>
        <p:cNvPr id="1" name=""/>
        <p:cNvGrpSpPr/>
        <p:nvPr/>
      </p:nvGrpSpPr>
      <p:grpSpPr>
        <a:xfrm>
          <a:off x="0" y="0"/>
          <a:ext cx="0" cy="0"/>
          <a:chOff x="0" y="0"/>
          <a:chExt cx="0" cy="0"/>
        </a:xfrm>
      </p:grpSpPr>
      <p:sp>
        <p:nvSpPr>
          <p:cNvPr id="3" name="Rectángulo 2"/>
          <p:cNvSpPr/>
          <p:nvPr/>
        </p:nvSpPr>
        <p:spPr>
          <a:xfrm>
            <a:off x="1619672" y="332656"/>
            <a:ext cx="6252033" cy="923330"/>
          </a:xfrm>
          <a:prstGeom prst="rect">
            <a:avLst/>
          </a:prstGeom>
          <a:noFill/>
        </p:spPr>
        <p:txBody>
          <a:bodyPr wrap="none" lIns="91440" tIns="45720" rIns="91440" bIns="45720">
            <a:spAutoFit/>
          </a:bodyPr>
          <a:lstStyle/>
          <a:p>
            <a:pPr algn="ctr"/>
            <a:r>
              <a:rPr lang="es-ES" sz="5400" b="1" cap="none" spc="0" dirty="0" smtClean="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Principio de similitud</a:t>
            </a:r>
            <a:endParaRPr lang="es-ES" sz="5400" b="1" cap="none" spc="0"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endParaRPr>
          </a:p>
        </p:txBody>
      </p:sp>
      <p:sp>
        <p:nvSpPr>
          <p:cNvPr id="7" name="Rectángulo 6"/>
          <p:cNvSpPr/>
          <p:nvPr/>
        </p:nvSpPr>
        <p:spPr>
          <a:xfrm>
            <a:off x="467544" y="1556792"/>
            <a:ext cx="4572000" cy="3693319"/>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es-CO" b="1" dirty="0">
                <a:latin typeface="BakerSignet BT"/>
              </a:rPr>
              <a:t>curar por los similares que es el que utiliza la homeopatía,el medicamento actúa en la misma dirección que lo hace la enfermedad, participando al organismo en la curación mediante una reacción de estimulación celular. En este caso el medicamento no se impone sobre el síntoma suprimiéndolo, si no que al despertar una reacción de </a:t>
            </a:r>
            <a:r>
              <a:rPr lang="es-CO" b="1" dirty="0" smtClean="0">
                <a:latin typeface="BakerSignet BT"/>
              </a:rPr>
              <a:t>auto curación </a:t>
            </a:r>
            <a:r>
              <a:rPr lang="es-CO" b="1" dirty="0">
                <a:latin typeface="BakerSignet BT"/>
              </a:rPr>
              <a:t>el síntoma desaparece debido a la acción concreta del propio organismo, haciendo un tratamiento más profundo y general</a:t>
            </a:r>
            <a:r>
              <a:rPr lang="es-CO" dirty="0">
                <a:solidFill>
                  <a:srgbClr val="000066"/>
                </a:solidFill>
                <a:latin typeface="BakerSignet BT"/>
              </a:rPr>
              <a:t>. </a:t>
            </a:r>
            <a:endParaRPr lang="es-CO" dirty="0"/>
          </a:p>
        </p:txBody>
      </p:sp>
    </p:spTree>
    <p:extLst>
      <p:ext uri="{BB962C8B-B14F-4D97-AF65-F5344CB8AC3E}">
        <p14:creationId xmlns:p14="http://schemas.microsoft.com/office/powerpoint/2010/main" val="226809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1EDCF"/>
        </a:solid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29778" t="17334" r="31334" b="8001"/>
          <a:stretch/>
        </p:blipFill>
        <p:spPr>
          <a:xfrm>
            <a:off x="4860032" y="720059"/>
            <a:ext cx="4176464" cy="5345874"/>
          </a:xfrm>
          <a:prstGeom prst="rect">
            <a:avLst/>
          </a:prstGeom>
        </p:spPr>
      </p:pic>
      <p:sp>
        <p:nvSpPr>
          <p:cNvPr id="5" name="Rectángulo 4"/>
          <p:cNvSpPr/>
          <p:nvPr/>
        </p:nvSpPr>
        <p:spPr>
          <a:xfrm>
            <a:off x="179512" y="404664"/>
            <a:ext cx="4320480" cy="5976664"/>
          </a:xfrm>
          <a:prstGeom prst="rect">
            <a:avLst/>
          </a:prstGeom>
        </p:spPr>
        <p:txBody>
          <a:bodyPr wrap="square">
            <a:spAutoFit/>
          </a:bodyPr>
          <a:lstStyle/>
          <a:p>
            <a:pPr algn="just"/>
            <a:endParaRPr lang="es-CO" dirty="0">
              <a:solidFill>
                <a:srgbClr val="000000"/>
              </a:solidFill>
              <a:latin typeface="Helvetica Neue"/>
            </a:endParaRPr>
          </a:p>
          <a:p>
            <a:r>
              <a:rPr lang="es-CO" sz="1400" b="1" dirty="0">
                <a:solidFill>
                  <a:srgbClr val="000000"/>
                </a:solidFill>
              </a:rPr>
              <a:t>Composición.</a:t>
            </a:r>
          </a:p>
          <a:p>
            <a:pPr algn="just"/>
            <a:r>
              <a:rPr lang="es-CO" sz="1400" dirty="0" err="1">
                <a:solidFill>
                  <a:srgbClr val="000000"/>
                </a:solidFill>
              </a:rPr>
              <a:t>300mg</a:t>
            </a:r>
            <a:r>
              <a:rPr lang="es-CO" sz="1400" dirty="0">
                <a:solidFill>
                  <a:srgbClr val="000000"/>
                </a:solidFill>
              </a:rPr>
              <a:t> Extracto estandarizado de St. </a:t>
            </a:r>
            <a:r>
              <a:rPr lang="es-CO" sz="1400" dirty="0" err="1">
                <a:solidFill>
                  <a:srgbClr val="000000"/>
                </a:solidFill>
              </a:rPr>
              <a:t>John´s</a:t>
            </a:r>
            <a:r>
              <a:rPr lang="es-CO" sz="1400" dirty="0">
                <a:solidFill>
                  <a:srgbClr val="000000"/>
                </a:solidFill>
              </a:rPr>
              <a:t>.</a:t>
            </a:r>
          </a:p>
          <a:p>
            <a:r>
              <a:rPr lang="es-CO" sz="1400" b="1" dirty="0">
                <a:solidFill>
                  <a:srgbClr val="000000"/>
                </a:solidFill>
              </a:rPr>
              <a:t>Indicaciones.</a:t>
            </a:r>
          </a:p>
          <a:p>
            <a:pPr algn="just"/>
            <a:r>
              <a:rPr lang="es-CO" sz="1400" dirty="0">
                <a:solidFill>
                  <a:srgbClr val="000000"/>
                </a:solidFill>
              </a:rPr>
              <a:t>Coadyuvante en el tratamiento de la depresión leve o moderada.</a:t>
            </a:r>
          </a:p>
          <a:p>
            <a:r>
              <a:rPr lang="es-CO" sz="1400" b="1" dirty="0">
                <a:solidFill>
                  <a:srgbClr val="000000"/>
                </a:solidFill>
              </a:rPr>
              <a:t>Dosificación.</a:t>
            </a:r>
          </a:p>
          <a:p>
            <a:pPr algn="just"/>
            <a:r>
              <a:rPr lang="es-CO" sz="1400" dirty="0">
                <a:solidFill>
                  <a:srgbClr val="000000"/>
                </a:solidFill>
              </a:rPr>
              <a:t>Tomar 2 a 3 tabletas al día por un periodo no menor de 6 semanas. Debido al efecto gradual de Okey empezará a sentir los resultados a las 2 semanas de tratamiento </a:t>
            </a:r>
            <a:r>
              <a:rPr lang="es-CO" sz="1400" dirty="0" err="1">
                <a:solidFill>
                  <a:srgbClr val="000000"/>
                </a:solidFill>
              </a:rPr>
              <a:t>contínuo</a:t>
            </a:r>
            <a:r>
              <a:rPr lang="es-CO" sz="1400" dirty="0">
                <a:solidFill>
                  <a:srgbClr val="000000"/>
                </a:solidFill>
              </a:rPr>
              <a:t>.</a:t>
            </a:r>
          </a:p>
          <a:p>
            <a:r>
              <a:rPr lang="es-CO" sz="1400" b="1" dirty="0">
                <a:solidFill>
                  <a:srgbClr val="000000"/>
                </a:solidFill>
              </a:rPr>
              <a:t>Contraindicaciones.</a:t>
            </a:r>
          </a:p>
          <a:p>
            <a:pPr algn="just"/>
            <a:r>
              <a:rPr lang="es-CO" sz="1400" dirty="0">
                <a:solidFill>
                  <a:srgbClr val="000000"/>
                </a:solidFill>
              </a:rPr>
              <a:t>Hipersensibilidad al medicamento, evitar la exposición solar por reacciones de </a:t>
            </a:r>
            <a:r>
              <a:rPr lang="es-CO" sz="1400" dirty="0" err="1">
                <a:solidFill>
                  <a:srgbClr val="000000"/>
                </a:solidFill>
              </a:rPr>
              <a:t>fotosensibilidad</a:t>
            </a:r>
            <a:r>
              <a:rPr lang="es-CO" sz="1400" dirty="0">
                <a:solidFill>
                  <a:srgbClr val="000000"/>
                </a:solidFill>
              </a:rPr>
              <a:t>, embarazo y lactancia y menores de 16 años. Igual que sucede con otros antidepresivos, la iniciación de la acción antidepresiva es de instauración lenta. Se debe prevenir la posible </a:t>
            </a:r>
            <a:r>
              <a:rPr lang="es-CO" sz="1400" dirty="0" err="1">
                <a:solidFill>
                  <a:srgbClr val="000000"/>
                </a:solidFill>
              </a:rPr>
              <a:t>fotosensibilidad</a:t>
            </a:r>
            <a:r>
              <a:rPr lang="es-CO" sz="1400" dirty="0">
                <a:solidFill>
                  <a:srgbClr val="000000"/>
                </a:solidFill>
              </a:rPr>
              <a:t> en medidas que protejan la piel de la luz solar y de los rayos </a:t>
            </a:r>
            <a:r>
              <a:rPr lang="es-CO" sz="1400" dirty="0" err="1">
                <a:solidFill>
                  <a:srgbClr val="000000"/>
                </a:solidFill>
              </a:rPr>
              <a:t>UV</a:t>
            </a:r>
            <a:r>
              <a:rPr lang="es-CO" sz="1400" dirty="0">
                <a:solidFill>
                  <a:srgbClr val="000000"/>
                </a:solidFill>
              </a:rPr>
              <a:t>. Las reacciones </a:t>
            </a:r>
            <a:r>
              <a:rPr lang="es-CO" sz="1400" dirty="0" err="1">
                <a:solidFill>
                  <a:srgbClr val="000000"/>
                </a:solidFill>
              </a:rPr>
              <a:t>fototóxicas</a:t>
            </a:r>
            <a:r>
              <a:rPr lang="es-CO" sz="1400" dirty="0">
                <a:solidFill>
                  <a:srgbClr val="000000"/>
                </a:solidFill>
              </a:rPr>
              <a:t> se deben tratar sintomáticamente. Contiene </a:t>
            </a:r>
            <a:r>
              <a:rPr lang="es-CO" sz="1400" dirty="0" err="1">
                <a:solidFill>
                  <a:srgbClr val="000000"/>
                </a:solidFill>
              </a:rPr>
              <a:t>tartrazina</a:t>
            </a:r>
            <a:r>
              <a:rPr lang="es-CO" sz="1400" dirty="0">
                <a:solidFill>
                  <a:srgbClr val="000000"/>
                </a:solidFill>
              </a:rPr>
              <a:t> que puede producir reacciones alérgicas tipo </a:t>
            </a:r>
            <a:r>
              <a:rPr lang="es-CO" sz="1400" dirty="0" err="1">
                <a:solidFill>
                  <a:srgbClr val="000000"/>
                </a:solidFill>
              </a:rPr>
              <a:t>angioedema</a:t>
            </a:r>
            <a:r>
              <a:rPr lang="es-CO" sz="1400" dirty="0">
                <a:solidFill>
                  <a:srgbClr val="000000"/>
                </a:solidFill>
              </a:rPr>
              <a:t>, asma, urticaria y shock anafiláctico. Si usted va a tomar este medicamento y está tomando otro o piensa hacerlo, debe consultar a su médico.</a:t>
            </a:r>
          </a:p>
          <a:p>
            <a:r>
              <a:rPr lang="es-CO" sz="1400" b="1" dirty="0">
                <a:solidFill>
                  <a:srgbClr val="000000"/>
                </a:solidFill>
              </a:rPr>
              <a:t>Presentación.</a:t>
            </a:r>
          </a:p>
          <a:p>
            <a:pPr algn="just"/>
            <a:r>
              <a:rPr lang="es-CO" sz="1400" dirty="0">
                <a:solidFill>
                  <a:srgbClr val="000000"/>
                </a:solidFill>
              </a:rPr>
              <a:t>Caja por 30 tabletas. Reg. San. 2011 M-14201-</a:t>
            </a:r>
            <a:r>
              <a:rPr lang="es-CO" sz="1400" dirty="0" err="1">
                <a:solidFill>
                  <a:srgbClr val="000000"/>
                </a:solidFill>
              </a:rPr>
              <a:t>R1</a:t>
            </a:r>
            <a:r>
              <a:rPr lang="es-CO" sz="1400" dirty="0">
                <a:solidFill>
                  <a:srgbClr val="000000"/>
                </a:solidFill>
              </a:rPr>
              <a:t>.</a:t>
            </a:r>
            <a:endParaRPr lang="es-CO" sz="1400" b="0" i="0" dirty="0">
              <a:solidFill>
                <a:srgbClr val="000000"/>
              </a:solidFill>
              <a:effectLst/>
            </a:endParaRPr>
          </a:p>
        </p:txBody>
      </p:sp>
    </p:spTree>
    <p:extLst>
      <p:ext uri="{BB962C8B-B14F-4D97-AF65-F5344CB8AC3E}">
        <p14:creationId xmlns:p14="http://schemas.microsoft.com/office/powerpoint/2010/main" val="2262459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8000" b="-58000"/>
          </a:stretch>
        </a:blip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a:srcRect l="11737" t="22394" r="11737" b="13899"/>
          <a:stretch/>
        </p:blipFill>
        <p:spPr>
          <a:xfrm>
            <a:off x="251520" y="3284984"/>
            <a:ext cx="3564396" cy="3240360"/>
          </a:xfrm>
          <a:prstGeom prst="rect">
            <a:avLst/>
          </a:prstGeom>
        </p:spPr>
      </p:pic>
      <p:pic>
        <p:nvPicPr>
          <p:cNvPr id="5" name="Imagen 4"/>
          <p:cNvPicPr>
            <a:picLocks noChangeAspect="1"/>
          </p:cNvPicPr>
          <p:nvPr/>
        </p:nvPicPr>
        <p:blipFill>
          <a:blip r:embed="rId4"/>
          <a:stretch>
            <a:fillRect/>
          </a:stretch>
        </p:blipFill>
        <p:spPr>
          <a:xfrm>
            <a:off x="5004048" y="404664"/>
            <a:ext cx="3627413" cy="2459386"/>
          </a:xfrm>
          <a:prstGeom prst="rect">
            <a:avLst/>
          </a:prstGeom>
        </p:spPr>
      </p:pic>
      <p:pic>
        <p:nvPicPr>
          <p:cNvPr id="8" name="Imagen 7"/>
          <p:cNvPicPr>
            <a:picLocks noChangeAspect="1"/>
          </p:cNvPicPr>
          <p:nvPr/>
        </p:nvPicPr>
        <p:blipFill>
          <a:blip r:embed="rId5"/>
          <a:stretch>
            <a:fillRect/>
          </a:stretch>
        </p:blipFill>
        <p:spPr>
          <a:xfrm>
            <a:off x="4254804" y="3501008"/>
            <a:ext cx="4889196" cy="3184330"/>
          </a:xfrm>
          <a:prstGeom prst="rect">
            <a:avLst/>
          </a:prstGeom>
        </p:spPr>
      </p:pic>
      <p:sp>
        <p:nvSpPr>
          <p:cNvPr id="9" name="Rectángulo 8"/>
          <p:cNvSpPr/>
          <p:nvPr/>
        </p:nvSpPr>
        <p:spPr>
          <a:xfrm>
            <a:off x="4787828" y="4443499"/>
            <a:ext cx="4572000" cy="923330"/>
          </a:xfrm>
          <a:prstGeom prst="rect">
            <a:avLst/>
          </a:prstGeom>
        </p:spPr>
        <p:txBody>
          <a:bodyPr>
            <a:spAutoFit/>
          </a:bodyPr>
          <a:lstStyle/>
          <a:p>
            <a:r>
              <a:rPr lang="es-CO" dirty="0"/>
              <a:t>Clasificación: Venta bajo fórmula médica.</a:t>
            </a:r>
          </a:p>
          <a:p>
            <a:r>
              <a:rPr lang="es-CO" dirty="0"/>
              <a:t>Vía de Administración: Oral</a:t>
            </a:r>
          </a:p>
          <a:p>
            <a:r>
              <a:rPr lang="es-CO" dirty="0"/>
              <a:t>Unidad de Venta: Caja </a:t>
            </a:r>
            <a:r>
              <a:rPr lang="es-CO" dirty="0" err="1"/>
              <a:t>x30</a:t>
            </a:r>
            <a:r>
              <a:rPr lang="es-CO" dirty="0"/>
              <a:t> sobres</a:t>
            </a:r>
          </a:p>
        </p:txBody>
      </p:sp>
      <p:pic>
        <p:nvPicPr>
          <p:cNvPr id="10" name="Imagen 9"/>
          <p:cNvPicPr>
            <a:picLocks noChangeAspect="1"/>
          </p:cNvPicPr>
          <p:nvPr/>
        </p:nvPicPr>
        <p:blipFill>
          <a:blip r:embed="rId6"/>
          <a:stretch>
            <a:fillRect/>
          </a:stretch>
        </p:blipFill>
        <p:spPr>
          <a:xfrm>
            <a:off x="-13020" y="86934"/>
            <a:ext cx="4889416" cy="3188484"/>
          </a:xfrm>
          <a:prstGeom prst="rect">
            <a:avLst/>
          </a:prstGeom>
        </p:spPr>
      </p:pic>
      <p:sp>
        <p:nvSpPr>
          <p:cNvPr id="11" name="Rectángulo 10"/>
          <p:cNvSpPr/>
          <p:nvPr/>
        </p:nvSpPr>
        <p:spPr>
          <a:xfrm>
            <a:off x="215828" y="641958"/>
            <a:ext cx="4572000" cy="2308324"/>
          </a:xfrm>
          <a:prstGeom prst="rect">
            <a:avLst/>
          </a:prstGeom>
        </p:spPr>
        <p:txBody>
          <a:bodyPr>
            <a:spAutoFit/>
          </a:bodyPr>
          <a:lstStyle/>
          <a:p>
            <a:r>
              <a:rPr lang="es-CO" dirty="0"/>
              <a:t>Las </a:t>
            </a:r>
            <a:r>
              <a:rPr lang="es-CO" dirty="0" err="1" smtClean="0"/>
              <a:t>iso</a:t>
            </a:r>
            <a:r>
              <a:rPr lang="es-CO" dirty="0" smtClean="0"/>
              <a:t> flavonas </a:t>
            </a:r>
            <a:r>
              <a:rPr lang="es-CO" dirty="0"/>
              <a:t>de la soja son un grupo de sustancias que poseen una estructura similar a los estrógenos humanos. Por eso actúan como tales sobre el organismo, proporcionando beneficios a la mujer en la menopausia. </a:t>
            </a:r>
          </a:p>
          <a:p>
            <a:r>
              <a:rPr lang="es-CO" dirty="0"/>
              <a:t>Las </a:t>
            </a:r>
            <a:r>
              <a:rPr lang="es-CO" dirty="0" err="1" smtClean="0"/>
              <a:t>iso</a:t>
            </a:r>
            <a:r>
              <a:rPr lang="es-CO" dirty="0" smtClean="0"/>
              <a:t> flavonas </a:t>
            </a:r>
            <a:r>
              <a:rPr lang="es-CO" dirty="0"/>
              <a:t>ayudan a paliar los efectos del síndrome climatérico, reducen el riesgo de osteoporosis y evitan el incremento de peso</a:t>
            </a:r>
          </a:p>
        </p:txBody>
      </p:sp>
    </p:spTree>
    <p:extLst>
      <p:ext uri="{BB962C8B-B14F-4D97-AF65-F5344CB8AC3E}">
        <p14:creationId xmlns:p14="http://schemas.microsoft.com/office/powerpoint/2010/main" val="3745235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868035" y="1222521"/>
            <a:ext cx="7501162" cy="5351609"/>
          </a:xfrm>
          <a:prstGeom prst="rect">
            <a:avLst/>
          </a:prstGeom>
        </p:spPr>
      </p:pic>
      <p:sp>
        <p:nvSpPr>
          <p:cNvPr id="2" name="Rectángulo 1"/>
          <p:cNvSpPr/>
          <p:nvPr/>
        </p:nvSpPr>
        <p:spPr>
          <a:xfrm>
            <a:off x="2555776" y="332656"/>
            <a:ext cx="4125681" cy="923330"/>
          </a:xfrm>
          <a:prstGeom prst="rect">
            <a:avLst/>
          </a:prstGeom>
          <a:noFill/>
        </p:spPr>
        <p:txBody>
          <a:bodyPr wrap="none" lIns="91440" tIns="45720" rIns="91440" bIns="45720">
            <a:spAutoFit/>
          </a:bodyPr>
          <a:lstStyle/>
          <a:p>
            <a:pPr algn="ctr"/>
            <a:r>
              <a:rPr lang="es-ES" sz="5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HOMEOPATÍA</a:t>
            </a:r>
            <a:endParaRPr lang="es-E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4" name="Rectángulo 3"/>
          <p:cNvSpPr/>
          <p:nvPr/>
        </p:nvSpPr>
        <p:spPr>
          <a:xfrm>
            <a:off x="1279372" y="1340768"/>
            <a:ext cx="6678488" cy="4801314"/>
          </a:xfrm>
          <a:prstGeom prst="rect">
            <a:avLst/>
          </a:prstGeom>
        </p:spPr>
        <p:txBody>
          <a:bodyPr wrap="square">
            <a:spAutoFit/>
          </a:bodyPr>
          <a:lstStyle/>
          <a:p>
            <a:r>
              <a:rPr lang="es-CO" dirty="0">
                <a:solidFill>
                  <a:srgbClr val="545454"/>
                </a:solidFill>
                <a:latin typeface="Raleway-Bold"/>
              </a:rPr>
              <a:t>Historia</a:t>
            </a:r>
          </a:p>
          <a:p>
            <a:r>
              <a:rPr lang="es-CO" dirty="0">
                <a:solidFill>
                  <a:srgbClr val="373737"/>
                </a:solidFill>
                <a:latin typeface="raleway-regular"/>
              </a:rPr>
              <a:t>La homeopatía tiene su origen en las ideas del médico alemán de finales del siglo XVIII y principios del XIX </a:t>
            </a:r>
            <a:r>
              <a:rPr lang="es-CO" b="1" dirty="0">
                <a:solidFill>
                  <a:srgbClr val="373737"/>
                </a:solidFill>
                <a:latin typeface="raleway-regular"/>
              </a:rPr>
              <a:t>Samuel </a:t>
            </a:r>
            <a:r>
              <a:rPr lang="es-CO" b="1" dirty="0" err="1">
                <a:solidFill>
                  <a:srgbClr val="373737"/>
                </a:solidFill>
                <a:latin typeface="raleway-regular"/>
              </a:rPr>
              <a:t>Hahnemann</a:t>
            </a:r>
            <a:r>
              <a:rPr lang="es-CO" dirty="0">
                <a:solidFill>
                  <a:srgbClr val="373737"/>
                </a:solidFill>
                <a:latin typeface="raleway-regular"/>
              </a:rPr>
              <a:t>, que enunció la ley de similitud en la que se basa este método terapéutico. </a:t>
            </a:r>
            <a:r>
              <a:rPr lang="es-CO" dirty="0" err="1">
                <a:solidFill>
                  <a:srgbClr val="373737"/>
                </a:solidFill>
                <a:latin typeface="raleway-regular"/>
              </a:rPr>
              <a:t>Hahnemann</a:t>
            </a:r>
            <a:r>
              <a:rPr lang="es-CO" dirty="0">
                <a:solidFill>
                  <a:srgbClr val="373737"/>
                </a:solidFill>
                <a:latin typeface="raleway-regular"/>
              </a:rPr>
              <a:t> creía que </a:t>
            </a:r>
            <a:r>
              <a:rPr lang="es-CO" b="1" dirty="0">
                <a:solidFill>
                  <a:srgbClr val="373737"/>
                </a:solidFill>
                <a:latin typeface="raleway-regular"/>
              </a:rPr>
              <a:t>dosis muy pequeñas de sustancias que producían ciertos síntomas causaban efectos curativos</a:t>
            </a:r>
            <a:r>
              <a:rPr lang="es-CO" dirty="0">
                <a:solidFill>
                  <a:srgbClr val="373737"/>
                </a:solidFill>
                <a:latin typeface="raleway-regular"/>
              </a:rPr>
              <a:t>, ya que al reducir las dosis consumidas iban desapareciendo los síntomas. Según el experto, las causas subyacentes de las enfermedades eran fenómenos a los que denominó </a:t>
            </a:r>
            <a:r>
              <a:rPr lang="es-CO" b="1" dirty="0">
                <a:solidFill>
                  <a:srgbClr val="373737"/>
                </a:solidFill>
                <a:latin typeface="raleway-regular"/>
              </a:rPr>
              <a:t>miasmas</a:t>
            </a:r>
            <a:r>
              <a:rPr lang="es-CO" dirty="0">
                <a:solidFill>
                  <a:srgbClr val="373737"/>
                </a:solidFill>
                <a:latin typeface="raleway-regular"/>
              </a:rPr>
              <a:t>, y que los remedios homeopáticos actuaban sobre ellas.</a:t>
            </a:r>
          </a:p>
          <a:p>
            <a:r>
              <a:rPr lang="es-CO" dirty="0">
                <a:solidFill>
                  <a:srgbClr val="373737"/>
                </a:solidFill>
                <a:latin typeface="raleway-regular"/>
              </a:rPr>
              <a:t>Siguiendo los postulados de su ley de los similares, </a:t>
            </a:r>
            <a:r>
              <a:rPr lang="es-CO" dirty="0" err="1">
                <a:solidFill>
                  <a:srgbClr val="373737"/>
                </a:solidFill>
                <a:latin typeface="raleway-regular"/>
              </a:rPr>
              <a:t>Hahnemann</a:t>
            </a:r>
            <a:r>
              <a:rPr lang="es-CO" dirty="0">
                <a:solidFill>
                  <a:srgbClr val="373737"/>
                </a:solidFill>
                <a:latin typeface="raleway-regular"/>
              </a:rPr>
              <a:t> comenzó a examinar los efectos que producía cada sustancia en el hombre, un procedimiento que posteriormente se conocería como </a:t>
            </a:r>
            <a:r>
              <a:rPr lang="es-CO" b="1" dirty="0">
                <a:solidFill>
                  <a:srgbClr val="373737"/>
                </a:solidFill>
                <a:latin typeface="raleway-regular"/>
              </a:rPr>
              <a:t>comprobación homeopática</a:t>
            </a:r>
            <a:r>
              <a:rPr lang="es-CO" dirty="0">
                <a:solidFill>
                  <a:srgbClr val="373737"/>
                </a:solidFill>
                <a:latin typeface="raleway-regular"/>
              </a:rPr>
              <a:t>. Algunos expertos consideran que la de la similitud no es una ley médica, sino un postulado.</a:t>
            </a:r>
            <a:endParaRPr lang="es-CO" b="0" i="0" dirty="0">
              <a:solidFill>
                <a:srgbClr val="373737"/>
              </a:solidFill>
              <a:effectLst/>
              <a:latin typeface="raleway-regular"/>
            </a:endParaRPr>
          </a:p>
        </p:txBody>
      </p:sp>
    </p:spTree>
    <p:extLst>
      <p:ext uri="{BB962C8B-B14F-4D97-AF65-F5344CB8AC3E}">
        <p14:creationId xmlns:p14="http://schemas.microsoft.com/office/powerpoint/2010/main" val="2440507696"/>
      </p:ext>
    </p:extLst>
  </p:cSld>
  <p:clrMapOvr>
    <a:masterClrMapping/>
  </p:clrMapOvr>
</p:sld>
</file>

<file path=ppt/theme/theme1.xml><?xml version="1.0" encoding="utf-8"?>
<a:theme xmlns:a="http://schemas.openxmlformats.org/drawingml/2006/main" name="Terberg_TexturedCaption_TP10188140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CB0005C-D967-406E-BB52-87C126421DE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Fondo de imagen con título con textura</Template>
  <TotalTime>338</TotalTime>
  <Words>1138</Words>
  <Application>Microsoft Office PowerPoint</Application>
  <PresentationFormat>Presentación en pantalla (4:3)</PresentationFormat>
  <Paragraphs>100</Paragraphs>
  <Slides>15</Slides>
  <Notes>1</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15</vt:i4>
      </vt:variant>
    </vt:vector>
  </HeadingPairs>
  <TitlesOfParts>
    <vt:vector size="25" baseType="lpstr">
      <vt:lpstr>Arial</vt:lpstr>
      <vt:lpstr>BakerSignet BT</vt:lpstr>
      <vt:lpstr>Calibri</vt:lpstr>
      <vt:lpstr>Constantia</vt:lpstr>
      <vt:lpstr>Helvetica Neue</vt:lpstr>
      <vt:lpstr>Raleway-Bold</vt:lpstr>
      <vt:lpstr>raleway-regular</vt:lpstr>
      <vt:lpstr>Symbol</vt:lpstr>
      <vt:lpstr>Times New Roman</vt:lpstr>
      <vt:lpstr>Terberg_TexturedCaption_TP101881407</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Gisell</dc:creator>
  <cp:keywords/>
  <cp:lastModifiedBy>Gisell</cp:lastModifiedBy>
  <cp:revision>15</cp:revision>
  <dcterms:created xsi:type="dcterms:W3CDTF">2017-08-09T02:20:13Z</dcterms:created>
  <dcterms:modified xsi:type="dcterms:W3CDTF">2017-08-10T01:31:17Z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TC018814159991</vt:lpwstr>
  </property>
</Properties>
</file>